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 id="2147483653" r:id="rId6"/>
    <p:sldMasterId id="2147483675" r:id="rId7"/>
  </p:sldMasterIdLst>
  <p:notesMasterIdLst>
    <p:notesMasterId r:id="rId21"/>
  </p:notesMasterIdLst>
  <p:sldIdLst>
    <p:sldId id="256" r:id="rId8"/>
    <p:sldId id="323" r:id="rId9"/>
    <p:sldId id="347" r:id="rId10"/>
    <p:sldId id="270" r:id="rId11"/>
    <p:sldId id="332" r:id="rId12"/>
    <p:sldId id="356" r:id="rId13"/>
    <p:sldId id="343" r:id="rId14"/>
    <p:sldId id="354" r:id="rId15"/>
    <p:sldId id="341" r:id="rId16"/>
    <p:sldId id="297" r:id="rId17"/>
    <p:sldId id="280" r:id="rId18"/>
    <p:sldId id="348" r:id="rId19"/>
    <p:sldId id="357" r:id="rId20"/>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p15:clr>
            <a:srgbClr val="A4A3A4"/>
          </p15:clr>
        </p15:guide>
        <p15:guide id="3" orient="horz" pos="16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9941"/>
    <a:srgbClr val="A4D1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0" autoAdjust="0"/>
    <p:restoredTop sz="93922" autoAdjust="0"/>
  </p:normalViewPr>
  <p:slideViewPr>
    <p:cSldViewPr>
      <p:cViewPr varScale="1">
        <p:scale>
          <a:sx n="90" d="100"/>
          <a:sy n="90" d="100"/>
        </p:scale>
        <p:origin x="738" y="78"/>
      </p:cViewPr>
      <p:guideLst>
        <p:guide pos="2880"/>
        <p:guide orient="horz" pos="1620"/>
      </p:guideLst>
    </p:cSldViewPr>
  </p:slideViewPr>
  <p:outlineViewPr>
    <p:cViewPr>
      <p:scale>
        <a:sx n="33" d="100"/>
        <a:sy n="33" d="100"/>
      </p:scale>
      <p:origin x="0" y="-54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4EAA3A-9895-464B-9885-B9D6256AEDED}"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hu-HU"/>
        </a:p>
      </dgm:t>
    </dgm:pt>
    <dgm:pt modelId="{F8290E68-8A66-4573-BE58-3C7B0AEAECB5}">
      <dgm:prSet phldrT="[Szöveg]"/>
      <dgm:spPr/>
      <dgm:t>
        <a:bodyPr/>
        <a:lstStyle/>
        <a:p>
          <a:r>
            <a:rPr lang="hu-HU" dirty="0"/>
            <a:t>Előkészíti a döntést: tájékozódik, informálódik</a:t>
          </a:r>
        </a:p>
      </dgm:t>
    </dgm:pt>
    <dgm:pt modelId="{D50EFE2E-88F9-446C-92CA-27ADAC403D08}" type="parTrans" cxnId="{0B53DF95-BDFB-4E65-8FEF-BF4F13EEE492}">
      <dgm:prSet/>
      <dgm:spPr/>
      <dgm:t>
        <a:bodyPr/>
        <a:lstStyle/>
        <a:p>
          <a:endParaRPr lang="hu-HU"/>
        </a:p>
      </dgm:t>
    </dgm:pt>
    <dgm:pt modelId="{0D5659BF-522A-4425-AD34-BA7BC8D9B16D}" type="sibTrans" cxnId="{0B53DF95-BDFB-4E65-8FEF-BF4F13EEE492}">
      <dgm:prSet/>
      <dgm:spPr/>
      <dgm:t>
        <a:bodyPr/>
        <a:lstStyle/>
        <a:p>
          <a:endParaRPr lang="hu-HU"/>
        </a:p>
      </dgm:t>
    </dgm:pt>
    <dgm:pt modelId="{80BDC195-EFB9-4EC4-BAC5-B289850A33A8}">
      <dgm:prSet phldrT="[Szöveg]" phldr="1"/>
      <dgm:spPr>
        <a:blipFill rotWithShape="0">
          <a:blip xmlns:r="http://schemas.openxmlformats.org/officeDocument/2006/relationships" r:embed="rId1"/>
          <a:srcRect/>
          <a:stretch>
            <a:fillRect l="-8000" r="-8000"/>
          </a:stretch>
        </a:blipFill>
      </dgm:spPr>
      <dgm:t>
        <a:bodyPr/>
        <a:lstStyle/>
        <a:p>
          <a:endParaRPr lang="hu-HU" dirty="0"/>
        </a:p>
      </dgm:t>
    </dgm:pt>
    <dgm:pt modelId="{ECB6DD14-BA21-4A9E-B225-6E50FF281B71}" type="parTrans" cxnId="{FD5492D5-9566-4229-8FCF-2B69DE6BEF4C}">
      <dgm:prSet/>
      <dgm:spPr/>
      <dgm:t>
        <a:bodyPr/>
        <a:lstStyle/>
        <a:p>
          <a:endParaRPr lang="hu-HU"/>
        </a:p>
      </dgm:t>
    </dgm:pt>
    <dgm:pt modelId="{AE61B286-5E44-4DC7-8F9C-5D114A1EAFEF}" type="sibTrans" cxnId="{FD5492D5-9566-4229-8FCF-2B69DE6BEF4C}">
      <dgm:prSet/>
      <dgm:spPr/>
      <dgm:t>
        <a:bodyPr/>
        <a:lstStyle/>
        <a:p>
          <a:endParaRPr lang="hu-HU"/>
        </a:p>
      </dgm:t>
    </dgm:pt>
    <dgm:pt modelId="{E99FD206-1FBE-4092-9C7C-C27C096D0F23}">
      <dgm:prSet phldrT="[Szöveg]"/>
      <dgm:spPr/>
      <dgm:t>
        <a:bodyPr/>
        <a:lstStyle/>
        <a:p>
          <a:r>
            <a:rPr lang="hu-HU" dirty="0"/>
            <a:t>Felelős döntést hoz</a:t>
          </a:r>
        </a:p>
      </dgm:t>
    </dgm:pt>
    <dgm:pt modelId="{D225B1D1-72C4-4136-A64D-7283E30C0025}" type="parTrans" cxnId="{2B877700-41DE-4707-B705-07B67931B9D3}">
      <dgm:prSet/>
      <dgm:spPr/>
      <dgm:t>
        <a:bodyPr/>
        <a:lstStyle/>
        <a:p>
          <a:endParaRPr lang="hu-HU"/>
        </a:p>
      </dgm:t>
    </dgm:pt>
    <dgm:pt modelId="{16983E31-5810-48D0-AD6C-C7E87B246CFF}" type="sibTrans" cxnId="{2B877700-41DE-4707-B705-07B67931B9D3}">
      <dgm:prSet/>
      <dgm:spPr/>
      <dgm:t>
        <a:bodyPr/>
        <a:lstStyle/>
        <a:p>
          <a:endParaRPr lang="hu-HU"/>
        </a:p>
      </dgm:t>
    </dgm:pt>
    <dgm:pt modelId="{BA6CA1F5-D689-4C0B-A332-904AC4184441}">
      <dgm:prSet phldrT="[Szöveg]" phldr="1"/>
      <dgm:spPr>
        <a:blipFill rotWithShape="0">
          <a:blip xmlns:r="http://schemas.openxmlformats.org/officeDocument/2006/relationships" r:embed="rId2"/>
          <a:srcRect/>
          <a:stretch>
            <a:fillRect l="-28000" r="-28000"/>
          </a:stretch>
        </a:blipFill>
      </dgm:spPr>
      <dgm:t>
        <a:bodyPr/>
        <a:lstStyle/>
        <a:p>
          <a:endParaRPr lang="hu-HU" dirty="0"/>
        </a:p>
      </dgm:t>
    </dgm:pt>
    <dgm:pt modelId="{322D5869-74B3-400E-B180-30BDB2AC5C33}" type="parTrans" cxnId="{6AE17F0A-D085-4688-B0CC-79DAE4A7B0DA}">
      <dgm:prSet/>
      <dgm:spPr/>
      <dgm:t>
        <a:bodyPr/>
        <a:lstStyle/>
        <a:p>
          <a:endParaRPr lang="hu-HU"/>
        </a:p>
      </dgm:t>
    </dgm:pt>
    <dgm:pt modelId="{5BFFBE33-A2CA-4CBB-B4FE-7034945AF45B}" type="sibTrans" cxnId="{6AE17F0A-D085-4688-B0CC-79DAE4A7B0DA}">
      <dgm:prSet/>
      <dgm:spPr/>
      <dgm:t>
        <a:bodyPr/>
        <a:lstStyle/>
        <a:p>
          <a:endParaRPr lang="hu-HU"/>
        </a:p>
      </dgm:t>
    </dgm:pt>
    <dgm:pt modelId="{243BFA38-7100-4B79-BA63-F07CDB01091B}">
      <dgm:prSet phldrT="[Szöveg]"/>
      <dgm:spPr/>
      <dgm:t>
        <a:bodyPr/>
        <a:lstStyle/>
        <a:p>
          <a:r>
            <a:rPr lang="hu-HU" dirty="0"/>
            <a:t>Tudatosan készül</a:t>
          </a:r>
        </a:p>
      </dgm:t>
    </dgm:pt>
    <dgm:pt modelId="{7419C93B-7C4B-459D-99B4-F9C37CA3EABF}" type="parTrans" cxnId="{0CC86A73-3178-480C-B4A7-F9A722B18ACA}">
      <dgm:prSet/>
      <dgm:spPr/>
      <dgm:t>
        <a:bodyPr/>
        <a:lstStyle/>
        <a:p>
          <a:endParaRPr lang="hu-HU"/>
        </a:p>
      </dgm:t>
    </dgm:pt>
    <dgm:pt modelId="{2AC93786-715A-46B4-B870-A3D8C11C4D48}" type="sibTrans" cxnId="{0CC86A73-3178-480C-B4A7-F9A722B18ACA}">
      <dgm:prSet/>
      <dgm:spPr/>
      <dgm:t>
        <a:bodyPr/>
        <a:lstStyle/>
        <a:p>
          <a:endParaRPr lang="hu-HU"/>
        </a:p>
      </dgm:t>
    </dgm:pt>
    <dgm:pt modelId="{B858CD48-992A-4822-B350-EAED751EB0D3}">
      <dgm:prSet phldrT="[Szöveg]" phldr="1"/>
      <dgm:spPr>
        <a:blipFill rotWithShape="0">
          <a:blip xmlns:r="http://schemas.openxmlformats.org/officeDocument/2006/relationships" r:embed="rId3"/>
          <a:srcRect/>
          <a:stretch>
            <a:fillRect l="-27000" r="-27000"/>
          </a:stretch>
        </a:blipFill>
      </dgm:spPr>
      <dgm:t>
        <a:bodyPr/>
        <a:lstStyle/>
        <a:p>
          <a:endParaRPr lang="hu-HU" dirty="0"/>
        </a:p>
      </dgm:t>
    </dgm:pt>
    <dgm:pt modelId="{DD0AAA7A-E3C5-407C-A00B-CC4AE803687F}" type="parTrans" cxnId="{E41986EA-72A7-424D-A5C9-2E139C0EC325}">
      <dgm:prSet/>
      <dgm:spPr/>
      <dgm:t>
        <a:bodyPr/>
        <a:lstStyle/>
        <a:p>
          <a:endParaRPr lang="hu-HU"/>
        </a:p>
      </dgm:t>
    </dgm:pt>
    <dgm:pt modelId="{5498E642-069E-4E39-8644-D99E4FD6F69C}" type="sibTrans" cxnId="{E41986EA-72A7-424D-A5C9-2E139C0EC325}">
      <dgm:prSet/>
      <dgm:spPr/>
      <dgm:t>
        <a:bodyPr/>
        <a:lstStyle/>
        <a:p>
          <a:endParaRPr lang="hu-HU"/>
        </a:p>
      </dgm:t>
    </dgm:pt>
    <dgm:pt modelId="{AE1EF895-3C95-4B73-9188-F2D51230B813}">
      <dgm:prSet phldrT="[Szöveg]"/>
      <dgm:spPr/>
      <dgm:t>
        <a:bodyPr/>
        <a:lstStyle/>
        <a:p>
          <a:endParaRPr lang="hu-HU" dirty="0"/>
        </a:p>
      </dgm:t>
    </dgm:pt>
    <dgm:pt modelId="{110DC32F-859C-40AA-A459-BBBD548BE765}" type="parTrans" cxnId="{93BF3DD5-0D7A-4BBF-A838-0C4E38A6162F}">
      <dgm:prSet/>
      <dgm:spPr/>
      <dgm:t>
        <a:bodyPr/>
        <a:lstStyle/>
        <a:p>
          <a:endParaRPr lang="hu-HU"/>
        </a:p>
      </dgm:t>
    </dgm:pt>
    <dgm:pt modelId="{8B2EC882-88AF-4C9A-97E9-005D4468523E}" type="sibTrans" cxnId="{93BF3DD5-0D7A-4BBF-A838-0C4E38A6162F}">
      <dgm:prSet/>
      <dgm:spPr/>
      <dgm:t>
        <a:bodyPr/>
        <a:lstStyle/>
        <a:p>
          <a:endParaRPr lang="hu-HU"/>
        </a:p>
      </dgm:t>
    </dgm:pt>
    <dgm:pt modelId="{97CF1F8D-40FD-40AF-85C1-EACC2856DE91}">
      <dgm:prSet phldrT="[Szöveg]"/>
      <dgm:spPr>
        <a:blipFill rotWithShape="0">
          <a:blip xmlns:r="http://schemas.openxmlformats.org/officeDocument/2006/relationships" r:embed="rId4"/>
          <a:srcRect/>
          <a:stretch>
            <a:fillRect l="-9000" r="-9000"/>
          </a:stretch>
        </a:blipFill>
      </dgm:spPr>
      <dgm:t>
        <a:bodyPr/>
        <a:lstStyle/>
        <a:p>
          <a:endParaRPr lang="hu-HU" dirty="0"/>
        </a:p>
      </dgm:t>
    </dgm:pt>
    <dgm:pt modelId="{46EE55DC-9DEB-493C-B8F9-C1361A50FFFC}" type="parTrans" cxnId="{E2E53AAA-87BD-4885-80AF-BA8954877DB9}">
      <dgm:prSet/>
      <dgm:spPr/>
      <dgm:t>
        <a:bodyPr/>
        <a:lstStyle/>
        <a:p>
          <a:endParaRPr lang="hu-HU"/>
        </a:p>
      </dgm:t>
    </dgm:pt>
    <dgm:pt modelId="{E8C1DB97-E314-401D-B111-19DBB51CDFE6}" type="sibTrans" cxnId="{E2E53AAA-87BD-4885-80AF-BA8954877DB9}">
      <dgm:prSet/>
      <dgm:spPr/>
      <dgm:t>
        <a:bodyPr/>
        <a:lstStyle/>
        <a:p>
          <a:endParaRPr lang="hu-HU"/>
        </a:p>
      </dgm:t>
    </dgm:pt>
    <dgm:pt modelId="{29543026-5D4B-47B7-9F54-5A0CA6C6DCEE}">
      <dgm:prSet phldrT="[Szöveg]"/>
      <dgm:spPr/>
      <dgm:t>
        <a:bodyPr/>
        <a:lstStyle/>
        <a:p>
          <a:endParaRPr lang="hu-HU" dirty="0"/>
        </a:p>
      </dgm:t>
    </dgm:pt>
    <dgm:pt modelId="{69BFEF70-3D24-43AB-A9BA-CB01557713AD}" type="parTrans" cxnId="{C78ACEB3-879F-4BA2-A8F0-53D11D38A7E7}">
      <dgm:prSet/>
      <dgm:spPr/>
      <dgm:t>
        <a:bodyPr/>
        <a:lstStyle/>
        <a:p>
          <a:endParaRPr lang="hu-HU"/>
        </a:p>
      </dgm:t>
    </dgm:pt>
    <dgm:pt modelId="{10E37E2E-6352-43B6-AF46-9EE180E63066}" type="sibTrans" cxnId="{C78ACEB3-879F-4BA2-A8F0-53D11D38A7E7}">
      <dgm:prSet/>
      <dgm:spPr/>
      <dgm:t>
        <a:bodyPr/>
        <a:lstStyle/>
        <a:p>
          <a:endParaRPr lang="hu-HU"/>
        </a:p>
      </dgm:t>
    </dgm:pt>
    <dgm:pt modelId="{B429AA47-5CF7-446F-8695-A79E220CD1E3}">
      <dgm:prSet phldrT="[Szöveg]"/>
      <dgm:spPr/>
      <dgm:t>
        <a:bodyPr/>
        <a:lstStyle/>
        <a:p>
          <a:r>
            <a:rPr lang="hu-HU" dirty="0"/>
            <a:t>Felelősen cselekszik  </a:t>
          </a:r>
        </a:p>
      </dgm:t>
    </dgm:pt>
    <dgm:pt modelId="{13EBEDCB-BC90-4CD3-8BA2-3ED78BFD82B1}" type="parTrans" cxnId="{711F96D0-6FB0-4E29-851C-2CF643FC7FFD}">
      <dgm:prSet/>
      <dgm:spPr/>
      <dgm:t>
        <a:bodyPr/>
        <a:lstStyle/>
        <a:p>
          <a:endParaRPr lang="hu-HU"/>
        </a:p>
      </dgm:t>
    </dgm:pt>
    <dgm:pt modelId="{27D5E7BC-2606-4484-A50A-3E71C7C676AF}" type="sibTrans" cxnId="{711F96D0-6FB0-4E29-851C-2CF643FC7FFD}">
      <dgm:prSet/>
      <dgm:spPr/>
      <dgm:t>
        <a:bodyPr/>
        <a:lstStyle/>
        <a:p>
          <a:endParaRPr lang="hu-HU"/>
        </a:p>
      </dgm:t>
    </dgm:pt>
    <dgm:pt modelId="{6361BE0B-53E3-429B-A7CF-48EF74C3219D}">
      <dgm:prSet phldrT="[Szöveg]"/>
      <dgm:spPr/>
      <dgm:t>
        <a:bodyPr/>
        <a:lstStyle/>
        <a:p>
          <a:r>
            <a:rPr lang="hu-HU" dirty="0"/>
            <a:t>Tájékoztat, megoszt</a:t>
          </a:r>
        </a:p>
      </dgm:t>
    </dgm:pt>
    <dgm:pt modelId="{AFF2372D-6AD0-423C-A543-ED98A150DE6D}" type="parTrans" cxnId="{F2741E6A-4482-4444-9620-393830083985}">
      <dgm:prSet/>
      <dgm:spPr/>
      <dgm:t>
        <a:bodyPr/>
        <a:lstStyle/>
        <a:p>
          <a:endParaRPr lang="hu-HU"/>
        </a:p>
      </dgm:t>
    </dgm:pt>
    <dgm:pt modelId="{2455BE66-5D08-4091-BA57-914B7E23A92D}" type="sibTrans" cxnId="{F2741E6A-4482-4444-9620-393830083985}">
      <dgm:prSet/>
      <dgm:spPr/>
      <dgm:t>
        <a:bodyPr/>
        <a:lstStyle/>
        <a:p>
          <a:endParaRPr lang="hu-HU"/>
        </a:p>
      </dgm:t>
    </dgm:pt>
    <dgm:pt modelId="{577D9051-9D21-4C5C-96FE-450EC1ACC853}">
      <dgm:prSet phldrT="[Szöveg]"/>
      <dgm:spPr/>
      <dgm:t>
        <a:bodyPr/>
        <a:lstStyle/>
        <a:p>
          <a:endParaRPr lang="hu-HU" dirty="0"/>
        </a:p>
      </dgm:t>
    </dgm:pt>
    <dgm:pt modelId="{79DF61F8-0810-4683-830E-5AE9A4AC6A63}" type="parTrans" cxnId="{78857986-8FC2-4759-87D9-06CF849E5FB1}">
      <dgm:prSet/>
      <dgm:spPr/>
      <dgm:t>
        <a:bodyPr/>
        <a:lstStyle/>
        <a:p>
          <a:endParaRPr lang="hu-HU"/>
        </a:p>
      </dgm:t>
    </dgm:pt>
    <dgm:pt modelId="{B419662A-76A6-4AA7-8824-AD724D8550EE}" type="sibTrans" cxnId="{78857986-8FC2-4759-87D9-06CF849E5FB1}">
      <dgm:prSet/>
      <dgm:spPr/>
      <dgm:t>
        <a:bodyPr/>
        <a:lstStyle/>
        <a:p>
          <a:endParaRPr lang="hu-HU"/>
        </a:p>
      </dgm:t>
    </dgm:pt>
    <dgm:pt modelId="{19A09068-4E03-4CDF-A2C1-71C04CFEF2D0}">
      <dgm:prSet phldrT="[Szöveg]"/>
      <dgm:spPr>
        <a:blipFill rotWithShape="0">
          <a:blip xmlns:r="http://schemas.openxmlformats.org/officeDocument/2006/relationships" r:embed="rId5"/>
          <a:srcRect/>
          <a:stretch>
            <a:fillRect/>
          </a:stretch>
        </a:blipFill>
      </dgm:spPr>
      <dgm:t>
        <a:bodyPr/>
        <a:lstStyle/>
        <a:p>
          <a:endParaRPr lang="hu-HU" dirty="0"/>
        </a:p>
      </dgm:t>
    </dgm:pt>
    <dgm:pt modelId="{AF43C02A-08CE-475E-9CBB-9B716C9A5406}" type="parTrans" cxnId="{15EDA571-8B55-4CF1-BF28-410712926673}">
      <dgm:prSet/>
      <dgm:spPr/>
      <dgm:t>
        <a:bodyPr/>
        <a:lstStyle/>
        <a:p>
          <a:endParaRPr lang="hu-HU"/>
        </a:p>
      </dgm:t>
    </dgm:pt>
    <dgm:pt modelId="{21D69C5A-056D-428B-9289-36E668E43E46}" type="sibTrans" cxnId="{15EDA571-8B55-4CF1-BF28-410712926673}">
      <dgm:prSet/>
      <dgm:spPr/>
      <dgm:t>
        <a:bodyPr/>
        <a:lstStyle/>
        <a:p>
          <a:endParaRPr lang="hu-HU"/>
        </a:p>
      </dgm:t>
    </dgm:pt>
    <dgm:pt modelId="{95AB9DDC-8318-4151-8F01-E2A46E4BE777}">
      <dgm:prSet phldrT="[Szöveg]" phldr="1"/>
      <dgm:spPr/>
      <dgm:t>
        <a:bodyPr/>
        <a:lstStyle/>
        <a:p>
          <a:endParaRPr lang="hu-HU" dirty="0"/>
        </a:p>
      </dgm:t>
    </dgm:pt>
    <dgm:pt modelId="{8F737BCB-7FED-4090-B593-1C7C1143DD85}" type="parTrans" cxnId="{9C49B6C5-06FC-435E-B7E2-EAC1AD3F6FBE}">
      <dgm:prSet/>
      <dgm:spPr/>
      <dgm:t>
        <a:bodyPr/>
        <a:lstStyle/>
        <a:p>
          <a:endParaRPr lang="hu-HU"/>
        </a:p>
      </dgm:t>
    </dgm:pt>
    <dgm:pt modelId="{2015AAFA-5E9C-4B6A-8773-9032CF32AF62}" type="sibTrans" cxnId="{9C49B6C5-06FC-435E-B7E2-EAC1AD3F6FBE}">
      <dgm:prSet/>
      <dgm:spPr/>
      <dgm:t>
        <a:bodyPr/>
        <a:lstStyle/>
        <a:p>
          <a:endParaRPr lang="hu-HU"/>
        </a:p>
      </dgm:t>
    </dgm:pt>
    <dgm:pt modelId="{6984DD30-5E5D-49D3-8ED3-3F62E733940D}">
      <dgm:prSet phldrT="[Szöveg]" phldr="1"/>
      <dgm:spPr/>
      <dgm:t>
        <a:bodyPr/>
        <a:lstStyle/>
        <a:p>
          <a:endParaRPr lang="hu-HU" dirty="0"/>
        </a:p>
      </dgm:t>
    </dgm:pt>
    <dgm:pt modelId="{E54A3C73-6BDB-493A-80D2-D8A0C8B81AFF}" type="parTrans" cxnId="{9299411E-EACD-41C7-A5CF-0E581DB2BCE6}">
      <dgm:prSet/>
      <dgm:spPr/>
      <dgm:t>
        <a:bodyPr/>
        <a:lstStyle/>
        <a:p>
          <a:endParaRPr lang="hu-HU"/>
        </a:p>
      </dgm:t>
    </dgm:pt>
    <dgm:pt modelId="{27CF55B7-3CC7-43AD-9437-7764E29D560C}" type="sibTrans" cxnId="{9299411E-EACD-41C7-A5CF-0E581DB2BCE6}">
      <dgm:prSet/>
      <dgm:spPr/>
      <dgm:t>
        <a:bodyPr/>
        <a:lstStyle/>
        <a:p>
          <a:endParaRPr lang="hu-HU"/>
        </a:p>
      </dgm:t>
    </dgm:pt>
    <dgm:pt modelId="{160692FD-33C9-42B2-934D-B2660910391A}" type="pres">
      <dgm:prSet presAssocID="{AA4EAA3A-9895-464B-9885-B9D6256AEDED}" presName="Name0" presStyleCnt="0">
        <dgm:presLayoutVars>
          <dgm:chMax val="5"/>
          <dgm:chPref val="5"/>
          <dgm:dir/>
          <dgm:animLvl val="lvl"/>
        </dgm:presLayoutVars>
      </dgm:prSet>
      <dgm:spPr/>
    </dgm:pt>
    <dgm:pt modelId="{E6980FA6-7DEF-436D-BE03-282EE130361F}" type="pres">
      <dgm:prSet presAssocID="{F8290E68-8A66-4573-BE58-3C7B0AEAECB5}" presName="parentText1" presStyleLbl="node1" presStyleIdx="0" presStyleCnt="5" custScaleX="115106">
        <dgm:presLayoutVars>
          <dgm:chMax/>
          <dgm:chPref val="3"/>
          <dgm:bulletEnabled val="1"/>
        </dgm:presLayoutVars>
      </dgm:prSet>
      <dgm:spPr/>
    </dgm:pt>
    <dgm:pt modelId="{F51347CB-45DA-4D60-B7CA-22C6797505E9}" type="pres">
      <dgm:prSet presAssocID="{F8290E68-8A66-4573-BE58-3C7B0AEAECB5}" presName="childText1" presStyleLbl="solidAlignAcc1" presStyleIdx="0" presStyleCnt="5" custScaleX="111024" custLinFactNeighborX="-29843" custLinFactNeighborY="-2763">
        <dgm:presLayoutVars>
          <dgm:chMax val="0"/>
          <dgm:chPref val="0"/>
          <dgm:bulletEnabled val="1"/>
        </dgm:presLayoutVars>
      </dgm:prSet>
      <dgm:spPr/>
    </dgm:pt>
    <dgm:pt modelId="{BEE3E8E5-3DC0-4104-9360-163A5346E466}" type="pres">
      <dgm:prSet presAssocID="{E99FD206-1FBE-4092-9C7C-C27C096D0F23}" presName="parentText2" presStyleLbl="node1" presStyleIdx="1" presStyleCnt="5" custScaleX="119958" custLinFactNeighborX="-1429" custLinFactNeighborY="1061">
        <dgm:presLayoutVars>
          <dgm:chMax/>
          <dgm:chPref val="3"/>
          <dgm:bulletEnabled val="1"/>
        </dgm:presLayoutVars>
      </dgm:prSet>
      <dgm:spPr/>
    </dgm:pt>
    <dgm:pt modelId="{C48CC024-188D-4940-9F4C-00FA5D842EE0}" type="pres">
      <dgm:prSet presAssocID="{E99FD206-1FBE-4092-9C7C-C27C096D0F23}" presName="childText2" presStyleLbl="solidAlignAcc1" presStyleIdx="1" presStyleCnt="5" custScaleX="117160" custLinFactNeighborX="-43310" custLinFactNeighborY="-1850">
        <dgm:presLayoutVars>
          <dgm:chMax val="0"/>
          <dgm:chPref val="0"/>
          <dgm:bulletEnabled val="1"/>
        </dgm:presLayoutVars>
      </dgm:prSet>
      <dgm:spPr/>
    </dgm:pt>
    <dgm:pt modelId="{BA86C57F-EEF4-4E56-A788-56737BC67C3C}" type="pres">
      <dgm:prSet presAssocID="{243BFA38-7100-4B79-BA63-F07CDB01091B}" presName="parentText3" presStyleLbl="node1" presStyleIdx="2" presStyleCnt="5" custScaleX="131343" custLinFactNeighborX="-4551" custLinFactNeighborY="-1784">
        <dgm:presLayoutVars>
          <dgm:chMax/>
          <dgm:chPref val="3"/>
          <dgm:bulletEnabled val="1"/>
        </dgm:presLayoutVars>
      </dgm:prSet>
      <dgm:spPr/>
    </dgm:pt>
    <dgm:pt modelId="{C31A0C1D-4B2D-4795-A8F8-6DFFC853BEFE}" type="pres">
      <dgm:prSet presAssocID="{243BFA38-7100-4B79-BA63-F07CDB01091B}" presName="childText3" presStyleLbl="solidAlignAcc1" presStyleIdx="2" presStyleCnt="5" custScaleX="114763" custLinFactNeighborX="-60255" custLinFactNeighborY="697">
        <dgm:presLayoutVars>
          <dgm:chMax val="0"/>
          <dgm:chPref val="0"/>
          <dgm:bulletEnabled val="1"/>
        </dgm:presLayoutVars>
      </dgm:prSet>
      <dgm:spPr/>
    </dgm:pt>
    <dgm:pt modelId="{BBB00498-A35F-4B95-99D3-3DF93EE5A175}" type="pres">
      <dgm:prSet presAssocID="{B429AA47-5CF7-446F-8695-A79E220CD1E3}" presName="parentText4" presStyleLbl="node1" presStyleIdx="3" presStyleCnt="5" custScaleX="146957" custLinFactNeighborX="-7214" custLinFactNeighborY="-3581">
        <dgm:presLayoutVars>
          <dgm:chMax/>
          <dgm:chPref val="3"/>
          <dgm:bulletEnabled val="1"/>
        </dgm:presLayoutVars>
      </dgm:prSet>
      <dgm:spPr/>
    </dgm:pt>
    <dgm:pt modelId="{F7C4FCF2-48E4-4EA5-BD5E-62326A7232A6}" type="pres">
      <dgm:prSet presAssocID="{B429AA47-5CF7-446F-8695-A79E220CD1E3}" presName="childText4" presStyleLbl="solidAlignAcc1" presStyleIdx="3" presStyleCnt="5" custScaleX="118557" custScaleY="92371" custLinFactNeighborX="-59194" custLinFactNeighborY="-5202">
        <dgm:presLayoutVars>
          <dgm:chMax val="0"/>
          <dgm:chPref val="0"/>
          <dgm:bulletEnabled val="1"/>
        </dgm:presLayoutVars>
      </dgm:prSet>
      <dgm:spPr/>
    </dgm:pt>
    <dgm:pt modelId="{680F670B-7E40-4C5A-8332-5261FBDFC3C3}" type="pres">
      <dgm:prSet presAssocID="{6361BE0B-53E3-429B-A7CF-48EF74C3219D}" presName="parentText5" presStyleLbl="node1" presStyleIdx="4" presStyleCnt="5" custScaleX="178084" custLinFactNeighborX="-13423" custLinFactNeighborY="8572">
        <dgm:presLayoutVars>
          <dgm:chMax/>
          <dgm:chPref val="3"/>
          <dgm:bulletEnabled val="1"/>
        </dgm:presLayoutVars>
      </dgm:prSet>
      <dgm:spPr/>
    </dgm:pt>
    <dgm:pt modelId="{9A9FA1EC-F60A-4068-AA9C-74646E9091EB}" type="pres">
      <dgm:prSet presAssocID="{6361BE0B-53E3-429B-A7CF-48EF74C3219D}" presName="childText5" presStyleLbl="solidAlignAcc1" presStyleIdx="4" presStyleCnt="5" custScaleX="110303" custScaleY="94547" custLinFactNeighborX="-64937" custLinFactNeighborY="-5785">
        <dgm:presLayoutVars>
          <dgm:chMax val="0"/>
          <dgm:chPref val="0"/>
          <dgm:bulletEnabled val="1"/>
        </dgm:presLayoutVars>
      </dgm:prSet>
      <dgm:spPr/>
    </dgm:pt>
  </dgm:ptLst>
  <dgm:cxnLst>
    <dgm:cxn modelId="{2B877700-41DE-4707-B705-07B67931B9D3}" srcId="{AA4EAA3A-9895-464B-9885-B9D6256AEDED}" destId="{E99FD206-1FBE-4092-9C7C-C27C096D0F23}" srcOrd="1" destOrd="0" parTransId="{D225B1D1-72C4-4136-A64D-7283E30C0025}" sibTransId="{16983E31-5810-48D0-AD6C-C7E87B246CFF}"/>
    <dgm:cxn modelId="{CC73E202-00F5-4576-9A55-53841FA1921A}" type="presOf" srcId="{BA6CA1F5-D689-4C0B-A332-904AC4184441}" destId="{C48CC024-188D-4940-9F4C-00FA5D842EE0}" srcOrd="0" destOrd="0" presId="urn:microsoft.com/office/officeart/2009/3/layout/IncreasingArrowsProcess"/>
    <dgm:cxn modelId="{6AE17F0A-D085-4688-B0CC-79DAE4A7B0DA}" srcId="{E99FD206-1FBE-4092-9C7C-C27C096D0F23}" destId="{BA6CA1F5-D689-4C0B-A332-904AC4184441}" srcOrd="0" destOrd="0" parTransId="{322D5869-74B3-400E-B180-30BDB2AC5C33}" sibTransId="{5BFFBE33-A2CA-4CBB-B4FE-7034945AF45B}"/>
    <dgm:cxn modelId="{3458BE0B-FC17-4156-AB62-3F8933285D16}" type="presOf" srcId="{E99FD206-1FBE-4092-9C7C-C27C096D0F23}" destId="{BEE3E8E5-3DC0-4104-9360-163A5346E466}" srcOrd="0" destOrd="0" presId="urn:microsoft.com/office/officeart/2009/3/layout/IncreasingArrowsProcess"/>
    <dgm:cxn modelId="{AAEFB612-2818-47F3-9BA0-EF3AEA264E1D}" type="presOf" srcId="{AA4EAA3A-9895-464B-9885-B9D6256AEDED}" destId="{160692FD-33C9-42B2-934D-B2660910391A}" srcOrd="0" destOrd="0" presId="urn:microsoft.com/office/officeart/2009/3/layout/IncreasingArrowsProcess"/>
    <dgm:cxn modelId="{9299411E-EACD-41C7-A5CF-0E581DB2BCE6}" srcId="{6361BE0B-53E3-429B-A7CF-48EF74C3219D}" destId="{6984DD30-5E5D-49D3-8ED3-3F62E733940D}" srcOrd="1" destOrd="0" parTransId="{E54A3C73-6BDB-493A-80D2-D8A0C8B81AFF}" sibTransId="{27CF55B7-3CC7-43AD-9437-7764E29D560C}"/>
    <dgm:cxn modelId="{9D467D23-E9C8-4B3F-BA00-90279C31D230}" type="presOf" srcId="{B858CD48-992A-4822-B350-EAED751EB0D3}" destId="{C31A0C1D-4B2D-4795-A8F8-6DFFC853BEFE}" srcOrd="0" destOrd="0" presId="urn:microsoft.com/office/officeart/2009/3/layout/IncreasingArrowsProcess"/>
    <dgm:cxn modelId="{28DD3E3F-4F68-4B04-AA08-71490EFF8DE2}" type="presOf" srcId="{6984DD30-5E5D-49D3-8ED3-3F62E733940D}" destId="{9A9FA1EC-F60A-4068-AA9C-74646E9091EB}" srcOrd="0" destOrd="1" presId="urn:microsoft.com/office/officeart/2009/3/layout/IncreasingArrowsProcess"/>
    <dgm:cxn modelId="{F2741E6A-4482-4444-9620-393830083985}" srcId="{AA4EAA3A-9895-464B-9885-B9D6256AEDED}" destId="{6361BE0B-53E3-429B-A7CF-48EF74C3219D}" srcOrd="4" destOrd="0" parTransId="{AFF2372D-6AD0-423C-A543-ED98A150DE6D}" sibTransId="{2455BE66-5D08-4091-BA57-914B7E23A92D}"/>
    <dgm:cxn modelId="{15EDA571-8B55-4CF1-BF28-410712926673}" srcId="{6361BE0B-53E3-429B-A7CF-48EF74C3219D}" destId="{19A09068-4E03-4CDF-A2C1-71C04CFEF2D0}" srcOrd="0" destOrd="0" parTransId="{AF43C02A-08CE-475E-9CBB-9B716C9A5406}" sibTransId="{21D69C5A-056D-428B-9289-36E668E43E46}"/>
    <dgm:cxn modelId="{FB7B1753-D248-4FA1-8810-16C25D8D8454}" type="presOf" srcId="{243BFA38-7100-4B79-BA63-F07CDB01091B}" destId="{BA86C57F-EEF4-4E56-A788-56737BC67C3C}" srcOrd="0" destOrd="0" presId="urn:microsoft.com/office/officeart/2009/3/layout/IncreasingArrowsProcess"/>
    <dgm:cxn modelId="{0CC86A73-3178-480C-B4A7-F9A722B18ACA}" srcId="{AA4EAA3A-9895-464B-9885-B9D6256AEDED}" destId="{243BFA38-7100-4B79-BA63-F07CDB01091B}" srcOrd="2" destOrd="0" parTransId="{7419C93B-7C4B-459D-99B4-F9C37CA3EABF}" sibTransId="{2AC93786-715A-46B4-B870-A3D8C11C4D48}"/>
    <dgm:cxn modelId="{21B57E7C-424A-440B-BBA1-51C86B80196E}" type="presOf" srcId="{F8290E68-8A66-4573-BE58-3C7B0AEAECB5}" destId="{E6980FA6-7DEF-436D-BE03-282EE130361F}" srcOrd="0" destOrd="0" presId="urn:microsoft.com/office/officeart/2009/3/layout/IncreasingArrowsProcess"/>
    <dgm:cxn modelId="{78857986-8FC2-4759-87D9-06CF849E5FB1}" srcId="{AA4EAA3A-9895-464B-9885-B9D6256AEDED}" destId="{577D9051-9D21-4C5C-96FE-450EC1ACC853}" srcOrd="5" destOrd="0" parTransId="{79DF61F8-0810-4683-830E-5AE9A4AC6A63}" sibTransId="{B419662A-76A6-4AA7-8824-AD724D8550EE}"/>
    <dgm:cxn modelId="{E207208D-E614-4A56-9BEA-616BCCEA5CC4}" type="presOf" srcId="{6361BE0B-53E3-429B-A7CF-48EF74C3219D}" destId="{680F670B-7E40-4C5A-8332-5261FBDFC3C3}" srcOrd="0" destOrd="0" presId="urn:microsoft.com/office/officeart/2009/3/layout/IncreasingArrowsProcess"/>
    <dgm:cxn modelId="{0B53DF95-BDFB-4E65-8FEF-BF4F13EEE492}" srcId="{AA4EAA3A-9895-464B-9885-B9D6256AEDED}" destId="{F8290E68-8A66-4573-BE58-3C7B0AEAECB5}" srcOrd="0" destOrd="0" parTransId="{D50EFE2E-88F9-446C-92CA-27ADAC403D08}" sibTransId="{0D5659BF-522A-4425-AD34-BA7BC8D9B16D}"/>
    <dgm:cxn modelId="{D3783EA5-9457-4517-9375-F5FFFABD8611}" type="presOf" srcId="{19A09068-4E03-4CDF-A2C1-71C04CFEF2D0}" destId="{9A9FA1EC-F60A-4068-AA9C-74646E9091EB}" srcOrd="0" destOrd="0" presId="urn:microsoft.com/office/officeart/2009/3/layout/IncreasingArrowsProcess"/>
    <dgm:cxn modelId="{E2E53AAA-87BD-4885-80AF-BA8954877DB9}" srcId="{B429AA47-5CF7-446F-8695-A79E220CD1E3}" destId="{97CF1F8D-40FD-40AF-85C1-EACC2856DE91}" srcOrd="0" destOrd="0" parTransId="{46EE55DC-9DEB-493C-B8F9-C1361A50FFFC}" sibTransId="{E8C1DB97-E314-401D-B111-19DBB51CDFE6}"/>
    <dgm:cxn modelId="{C78ACEB3-879F-4BA2-A8F0-53D11D38A7E7}" srcId="{577D9051-9D21-4C5C-96FE-450EC1ACC853}" destId="{29543026-5D4B-47B7-9F54-5A0CA6C6DCEE}" srcOrd="0" destOrd="0" parTransId="{69BFEF70-3D24-43AB-A9BA-CB01557713AD}" sibTransId="{10E37E2E-6352-43B6-AF46-9EE180E63066}"/>
    <dgm:cxn modelId="{E93033BC-728F-4345-8507-3B33007182E5}" type="presOf" srcId="{97CF1F8D-40FD-40AF-85C1-EACC2856DE91}" destId="{F7C4FCF2-48E4-4EA5-BD5E-62326A7232A6}" srcOrd="0" destOrd="0" presId="urn:microsoft.com/office/officeart/2009/3/layout/IncreasingArrowsProcess"/>
    <dgm:cxn modelId="{05E384BD-C7D6-478B-A24E-FEFAC94600E8}" type="presOf" srcId="{80BDC195-EFB9-4EC4-BAC5-B289850A33A8}" destId="{F51347CB-45DA-4D60-B7CA-22C6797505E9}" srcOrd="0" destOrd="0" presId="urn:microsoft.com/office/officeart/2009/3/layout/IncreasingArrowsProcess"/>
    <dgm:cxn modelId="{9C49B6C5-06FC-435E-B7E2-EAC1AD3F6FBE}" srcId="{B429AA47-5CF7-446F-8695-A79E220CD1E3}" destId="{95AB9DDC-8318-4151-8F01-E2A46E4BE777}" srcOrd="1" destOrd="0" parTransId="{8F737BCB-7FED-4090-B593-1C7C1143DD85}" sibTransId="{2015AAFA-5E9C-4B6A-8773-9032CF32AF62}"/>
    <dgm:cxn modelId="{711F96D0-6FB0-4E29-851C-2CF643FC7FFD}" srcId="{AA4EAA3A-9895-464B-9885-B9D6256AEDED}" destId="{B429AA47-5CF7-446F-8695-A79E220CD1E3}" srcOrd="3" destOrd="0" parTransId="{13EBEDCB-BC90-4CD3-8BA2-3ED78BFD82B1}" sibTransId="{27D5E7BC-2606-4484-A50A-3E71C7C676AF}"/>
    <dgm:cxn modelId="{93BF3DD5-0D7A-4BBF-A838-0C4E38A6162F}" srcId="{AA4EAA3A-9895-464B-9885-B9D6256AEDED}" destId="{AE1EF895-3C95-4B73-9188-F2D51230B813}" srcOrd="6" destOrd="0" parTransId="{110DC32F-859C-40AA-A459-BBBD548BE765}" sibTransId="{8B2EC882-88AF-4C9A-97E9-005D4468523E}"/>
    <dgm:cxn modelId="{FD5492D5-9566-4229-8FCF-2B69DE6BEF4C}" srcId="{F8290E68-8A66-4573-BE58-3C7B0AEAECB5}" destId="{80BDC195-EFB9-4EC4-BAC5-B289850A33A8}" srcOrd="0" destOrd="0" parTransId="{ECB6DD14-BA21-4A9E-B225-6E50FF281B71}" sibTransId="{AE61B286-5E44-4DC7-8F9C-5D114A1EAFEF}"/>
    <dgm:cxn modelId="{E41986EA-72A7-424D-A5C9-2E139C0EC325}" srcId="{243BFA38-7100-4B79-BA63-F07CDB01091B}" destId="{B858CD48-992A-4822-B350-EAED751EB0D3}" srcOrd="0" destOrd="0" parTransId="{DD0AAA7A-E3C5-407C-A00B-CC4AE803687F}" sibTransId="{5498E642-069E-4E39-8644-D99E4FD6F69C}"/>
    <dgm:cxn modelId="{42CFAFEE-FB7F-47D7-879A-57BA671FE1CE}" type="presOf" srcId="{95AB9DDC-8318-4151-8F01-E2A46E4BE777}" destId="{F7C4FCF2-48E4-4EA5-BD5E-62326A7232A6}" srcOrd="0" destOrd="1" presId="urn:microsoft.com/office/officeart/2009/3/layout/IncreasingArrowsProcess"/>
    <dgm:cxn modelId="{E1EB88F1-2977-47CB-A65D-A0371460691B}" type="presOf" srcId="{B429AA47-5CF7-446F-8695-A79E220CD1E3}" destId="{BBB00498-A35F-4B95-99D3-3DF93EE5A175}" srcOrd="0" destOrd="0" presId="urn:microsoft.com/office/officeart/2009/3/layout/IncreasingArrowsProcess"/>
    <dgm:cxn modelId="{BC878319-9CF0-4805-A8D1-D084D270D151}" type="presParOf" srcId="{160692FD-33C9-42B2-934D-B2660910391A}" destId="{E6980FA6-7DEF-436D-BE03-282EE130361F}" srcOrd="0" destOrd="0" presId="urn:microsoft.com/office/officeart/2009/3/layout/IncreasingArrowsProcess"/>
    <dgm:cxn modelId="{E362E58C-1822-4C62-AB4D-5A24D9682FAE}" type="presParOf" srcId="{160692FD-33C9-42B2-934D-B2660910391A}" destId="{F51347CB-45DA-4D60-B7CA-22C6797505E9}" srcOrd="1" destOrd="0" presId="urn:microsoft.com/office/officeart/2009/3/layout/IncreasingArrowsProcess"/>
    <dgm:cxn modelId="{7785EA83-AC89-4A7B-A65E-55016B7FB809}" type="presParOf" srcId="{160692FD-33C9-42B2-934D-B2660910391A}" destId="{BEE3E8E5-3DC0-4104-9360-163A5346E466}" srcOrd="2" destOrd="0" presId="urn:microsoft.com/office/officeart/2009/3/layout/IncreasingArrowsProcess"/>
    <dgm:cxn modelId="{6702C90E-C600-4E09-8E63-67572F5A2501}" type="presParOf" srcId="{160692FD-33C9-42B2-934D-B2660910391A}" destId="{C48CC024-188D-4940-9F4C-00FA5D842EE0}" srcOrd="3" destOrd="0" presId="urn:microsoft.com/office/officeart/2009/3/layout/IncreasingArrowsProcess"/>
    <dgm:cxn modelId="{0B7C932B-83A7-498D-AE2E-7EB957EF3E8D}" type="presParOf" srcId="{160692FD-33C9-42B2-934D-B2660910391A}" destId="{BA86C57F-EEF4-4E56-A788-56737BC67C3C}" srcOrd="4" destOrd="0" presId="urn:microsoft.com/office/officeart/2009/3/layout/IncreasingArrowsProcess"/>
    <dgm:cxn modelId="{90117962-6CAD-4F04-A170-2F69F50D597D}" type="presParOf" srcId="{160692FD-33C9-42B2-934D-B2660910391A}" destId="{C31A0C1D-4B2D-4795-A8F8-6DFFC853BEFE}" srcOrd="5" destOrd="0" presId="urn:microsoft.com/office/officeart/2009/3/layout/IncreasingArrowsProcess"/>
    <dgm:cxn modelId="{BD9560DD-ACF0-4168-AD25-578D9BD06999}" type="presParOf" srcId="{160692FD-33C9-42B2-934D-B2660910391A}" destId="{BBB00498-A35F-4B95-99D3-3DF93EE5A175}" srcOrd="6" destOrd="0" presId="urn:microsoft.com/office/officeart/2009/3/layout/IncreasingArrowsProcess"/>
    <dgm:cxn modelId="{ED120B55-F9F3-4E74-9C03-A9B51DF2E834}" type="presParOf" srcId="{160692FD-33C9-42B2-934D-B2660910391A}" destId="{F7C4FCF2-48E4-4EA5-BD5E-62326A7232A6}" srcOrd="7" destOrd="0" presId="urn:microsoft.com/office/officeart/2009/3/layout/IncreasingArrowsProcess"/>
    <dgm:cxn modelId="{E3D9361C-1B5F-4FF1-8B40-6B6C08FA2B01}" type="presParOf" srcId="{160692FD-33C9-42B2-934D-B2660910391A}" destId="{680F670B-7E40-4C5A-8332-5261FBDFC3C3}" srcOrd="8" destOrd="0" presId="urn:microsoft.com/office/officeart/2009/3/layout/IncreasingArrowsProcess"/>
    <dgm:cxn modelId="{835C0E9D-DCC8-406D-9F5A-4AD045D27971}" type="presParOf" srcId="{160692FD-33C9-42B2-934D-B2660910391A}" destId="{9A9FA1EC-F60A-4068-AA9C-74646E9091EB}" srcOrd="9"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980FA6-7DEF-436D-BE03-282EE130361F}">
      <dsp:nvSpPr>
        <dsp:cNvPr id="0" name=""/>
        <dsp:cNvSpPr/>
      </dsp:nvSpPr>
      <dsp:spPr>
        <a:xfrm>
          <a:off x="-102734" y="78533"/>
          <a:ext cx="8136898" cy="1028037"/>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63201" numCol="1" spcCol="1270" anchor="ctr" anchorCtr="0">
          <a:noAutofit/>
        </a:bodyPr>
        <a:lstStyle/>
        <a:p>
          <a:pPr marL="0" lvl="0" indent="0" algn="l" defTabSz="800100">
            <a:lnSpc>
              <a:spcPct val="90000"/>
            </a:lnSpc>
            <a:spcBef>
              <a:spcPct val="0"/>
            </a:spcBef>
            <a:spcAft>
              <a:spcPct val="35000"/>
            </a:spcAft>
            <a:buNone/>
          </a:pPr>
          <a:r>
            <a:rPr lang="hu-HU" sz="1800" kern="1200" dirty="0"/>
            <a:t>Előkészíti a döntést: tájékozódik, informálódik</a:t>
          </a:r>
        </a:p>
      </dsp:txBody>
      <dsp:txXfrm>
        <a:off x="-102734" y="335542"/>
        <a:ext cx="7879889" cy="514019"/>
      </dsp:txXfrm>
    </dsp:sp>
    <dsp:sp modelId="{F51347CB-45DA-4D60-B7CA-22C6797505E9}">
      <dsp:nvSpPr>
        <dsp:cNvPr id="0" name=""/>
        <dsp:cNvSpPr/>
      </dsp:nvSpPr>
      <dsp:spPr>
        <a:xfrm>
          <a:off x="0" y="817816"/>
          <a:ext cx="1450530" cy="1887642"/>
        </a:xfrm>
        <a:prstGeom prst="rect">
          <a:avLst/>
        </a:prstGeom>
        <a:blipFill rotWithShape="0">
          <a:blip xmlns:r="http://schemas.openxmlformats.org/officeDocument/2006/relationships" r:embed="rId1"/>
          <a:srcRect/>
          <a:stretch>
            <a:fillRect l="-8000" r="-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hu-HU" sz="1800" kern="1200" dirty="0"/>
        </a:p>
      </dsp:txBody>
      <dsp:txXfrm>
        <a:off x="0" y="817816"/>
        <a:ext cx="1450530" cy="1887642"/>
      </dsp:txXfrm>
    </dsp:sp>
    <dsp:sp modelId="{BEE3E8E5-3DC0-4104-9360-163A5346E466}">
      <dsp:nvSpPr>
        <dsp:cNvPr id="0" name=""/>
        <dsp:cNvSpPr/>
      </dsp:nvSpPr>
      <dsp:spPr>
        <a:xfrm>
          <a:off x="1080143" y="432252"/>
          <a:ext cx="6912804" cy="1028037"/>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63201" numCol="1" spcCol="1270" anchor="ctr" anchorCtr="0">
          <a:noAutofit/>
        </a:bodyPr>
        <a:lstStyle/>
        <a:p>
          <a:pPr marL="0" lvl="0" indent="0" algn="l" defTabSz="800100">
            <a:lnSpc>
              <a:spcPct val="90000"/>
            </a:lnSpc>
            <a:spcBef>
              <a:spcPct val="0"/>
            </a:spcBef>
            <a:spcAft>
              <a:spcPct val="35000"/>
            </a:spcAft>
            <a:buNone/>
          </a:pPr>
          <a:r>
            <a:rPr lang="hu-HU" sz="1800" kern="1200" dirty="0"/>
            <a:t>Felelős döntést hoz</a:t>
          </a:r>
        </a:p>
      </dsp:txBody>
      <dsp:txXfrm>
        <a:off x="1080143" y="689261"/>
        <a:ext cx="6655795" cy="514019"/>
      </dsp:txXfrm>
    </dsp:sp>
    <dsp:sp modelId="{C48CC024-188D-4940-9F4C-00FA5D842EE0}">
      <dsp:nvSpPr>
        <dsp:cNvPr id="0" name=""/>
        <dsp:cNvSpPr/>
      </dsp:nvSpPr>
      <dsp:spPr>
        <a:xfrm>
          <a:off x="1059607" y="1177861"/>
          <a:ext cx="1530697" cy="1887642"/>
        </a:xfrm>
        <a:prstGeom prst="rect">
          <a:avLst/>
        </a:prstGeom>
        <a:blipFill rotWithShape="0">
          <a:blip xmlns:r="http://schemas.openxmlformats.org/officeDocument/2006/relationships" r:embed="rId2"/>
          <a:srcRect/>
          <a:stretch>
            <a:fillRect l="-28000" r="-2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hu-HU" sz="1800" kern="1200" dirty="0"/>
        </a:p>
      </dsp:txBody>
      <dsp:txXfrm>
        <a:off x="1059607" y="1177861"/>
        <a:ext cx="1530697" cy="1887642"/>
      </dsp:txXfrm>
    </dsp:sp>
    <dsp:sp modelId="{BA86C57F-EEF4-4E56-A788-56737BC67C3C}">
      <dsp:nvSpPr>
        <dsp:cNvPr id="0" name=""/>
        <dsp:cNvSpPr/>
      </dsp:nvSpPr>
      <dsp:spPr>
        <a:xfrm>
          <a:off x="2142730" y="745815"/>
          <a:ext cx="5853074" cy="1028037"/>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63201" numCol="1" spcCol="1270" anchor="ctr" anchorCtr="0">
          <a:noAutofit/>
        </a:bodyPr>
        <a:lstStyle/>
        <a:p>
          <a:pPr marL="0" lvl="0" indent="0" algn="l" defTabSz="800100">
            <a:lnSpc>
              <a:spcPct val="90000"/>
            </a:lnSpc>
            <a:spcBef>
              <a:spcPct val="0"/>
            </a:spcBef>
            <a:spcAft>
              <a:spcPct val="35000"/>
            </a:spcAft>
            <a:buNone/>
          </a:pPr>
          <a:r>
            <a:rPr lang="hu-HU" sz="1800" kern="1200" dirty="0"/>
            <a:t>Tudatosan készül</a:t>
          </a:r>
        </a:p>
      </dsp:txBody>
      <dsp:txXfrm>
        <a:off x="2142730" y="1002824"/>
        <a:ext cx="5596065" cy="514019"/>
      </dsp:txXfrm>
    </dsp:sp>
    <dsp:sp modelId="{C31A0C1D-4B2D-4795-A8F8-6DFFC853BEFE}">
      <dsp:nvSpPr>
        <dsp:cNvPr id="0" name=""/>
        <dsp:cNvSpPr/>
      </dsp:nvSpPr>
      <dsp:spPr>
        <a:xfrm>
          <a:off x="2160239" y="1568751"/>
          <a:ext cx="1499380" cy="1887642"/>
        </a:xfrm>
        <a:prstGeom prst="rect">
          <a:avLst/>
        </a:prstGeom>
        <a:blipFill rotWithShape="0">
          <a:blip xmlns:r="http://schemas.openxmlformats.org/officeDocument/2006/relationships" r:embed="rId3"/>
          <a:srcRect/>
          <a:stretch>
            <a:fillRect l="-27000" r="-27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hu-HU" sz="1800" kern="1200" dirty="0"/>
        </a:p>
      </dsp:txBody>
      <dsp:txXfrm>
        <a:off x="2160239" y="1568751"/>
        <a:ext cx="1499380" cy="1887642"/>
      </dsp:txXfrm>
    </dsp:sp>
    <dsp:sp modelId="{BBB00498-A35F-4B95-99D3-3DF93EE5A175}">
      <dsp:nvSpPr>
        <dsp:cNvPr id="0" name=""/>
        <dsp:cNvSpPr/>
      </dsp:nvSpPr>
      <dsp:spPr>
        <a:xfrm>
          <a:off x="3384391" y="1070153"/>
          <a:ext cx="4628059" cy="1028037"/>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63201" numCol="1" spcCol="1270" anchor="ctr" anchorCtr="0">
          <a:noAutofit/>
        </a:bodyPr>
        <a:lstStyle/>
        <a:p>
          <a:pPr marL="0" lvl="0" indent="0" algn="l" defTabSz="800100">
            <a:lnSpc>
              <a:spcPct val="90000"/>
            </a:lnSpc>
            <a:spcBef>
              <a:spcPct val="0"/>
            </a:spcBef>
            <a:spcAft>
              <a:spcPct val="35000"/>
            </a:spcAft>
            <a:buNone/>
          </a:pPr>
          <a:r>
            <a:rPr lang="hu-HU" sz="1800" kern="1200" dirty="0"/>
            <a:t>Felelősen cselekszik  </a:t>
          </a:r>
        </a:p>
      </dsp:txBody>
      <dsp:txXfrm>
        <a:off x="3384391" y="1327162"/>
        <a:ext cx="4371050" cy="514019"/>
      </dsp:txXfrm>
    </dsp:sp>
    <dsp:sp modelId="{F7C4FCF2-48E4-4EA5-BD5E-62326A7232A6}">
      <dsp:nvSpPr>
        <dsp:cNvPr id="0" name=""/>
        <dsp:cNvSpPr/>
      </dsp:nvSpPr>
      <dsp:spPr>
        <a:xfrm>
          <a:off x="3456383" y="1872214"/>
          <a:ext cx="1548948" cy="1743634"/>
        </a:xfrm>
        <a:prstGeom prst="rect">
          <a:avLst/>
        </a:prstGeom>
        <a:blipFill rotWithShape="0">
          <a:blip xmlns:r="http://schemas.openxmlformats.org/officeDocument/2006/relationships" r:embed="rId4"/>
          <a:srcRect/>
          <a:stretch>
            <a:fillRect l="-9000" r="-9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hu-HU" sz="1800" kern="1200" dirty="0"/>
        </a:p>
        <a:p>
          <a:pPr marL="0" lvl="0" indent="0" algn="l" defTabSz="800100">
            <a:lnSpc>
              <a:spcPct val="90000"/>
            </a:lnSpc>
            <a:spcBef>
              <a:spcPct val="0"/>
            </a:spcBef>
            <a:spcAft>
              <a:spcPct val="35000"/>
            </a:spcAft>
            <a:buNone/>
          </a:pPr>
          <a:endParaRPr lang="hu-HU" sz="1800" kern="1200" dirty="0"/>
        </a:p>
      </dsp:txBody>
      <dsp:txXfrm>
        <a:off x="3456383" y="1872214"/>
        <a:ext cx="1548948" cy="1743634"/>
      </dsp:txXfrm>
    </dsp:sp>
    <dsp:sp modelId="{680F670B-7E40-4C5A-8332-5261FBDFC3C3}">
      <dsp:nvSpPr>
        <dsp:cNvPr id="0" name=""/>
        <dsp:cNvSpPr/>
      </dsp:nvSpPr>
      <dsp:spPr>
        <a:xfrm>
          <a:off x="4690460" y="1537902"/>
          <a:ext cx="3281911" cy="1028037"/>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63201" numCol="1" spcCol="1270" anchor="ctr" anchorCtr="0">
          <a:noAutofit/>
        </a:bodyPr>
        <a:lstStyle/>
        <a:p>
          <a:pPr marL="0" lvl="0" indent="0" algn="l" defTabSz="800100">
            <a:lnSpc>
              <a:spcPct val="90000"/>
            </a:lnSpc>
            <a:spcBef>
              <a:spcPct val="0"/>
            </a:spcBef>
            <a:spcAft>
              <a:spcPct val="35000"/>
            </a:spcAft>
            <a:buNone/>
          </a:pPr>
          <a:r>
            <a:rPr lang="hu-HU" sz="1800" kern="1200" dirty="0"/>
            <a:t>Tájékoztat, megoszt</a:t>
          </a:r>
        </a:p>
      </dsp:txBody>
      <dsp:txXfrm>
        <a:off x="4690460" y="1794911"/>
        <a:ext cx="3024902" cy="514019"/>
      </dsp:txXfrm>
    </dsp:sp>
    <dsp:sp modelId="{9A9FA1EC-F60A-4068-AA9C-74646E9091EB}">
      <dsp:nvSpPr>
        <dsp:cNvPr id="0" name=""/>
        <dsp:cNvSpPr/>
      </dsp:nvSpPr>
      <dsp:spPr>
        <a:xfrm>
          <a:off x="4741630" y="2183483"/>
          <a:ext cx="1441110" cy="1784709"/>
        </a:xfrm>
        <a:prstGeom prst="rect">
          <a:avLst/>
        </a:prstGeom>
        <a:blipFill rotWithShape="0">
          <a:blip xmlns:r="http://schemas.openxmlformats.org/officeDocument/2006/relationships" r:embed="rId5"/>
          <a:srcRect/>
          <a:stretch>
            <a:fillRect/>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hu-HU" sz="1800" kern="1200" dirty="0"/>
        </a:p>
        <a:p>
          <a:pPr marL="0" lvl="0" indent="0" algn="l" defTabSz="800100">
            <a:lnSpc>
              <a:spcPct val="90000"/>
            </a:lnSpc>
            <a:spcBef>
              <a:spcPct val="0"/>
            </a:spcBef>
            <a:spcAft>
              <a:spcPct val="35000"/>
            </a:spcAft>
            <a:buNone/>
          </a:pPr>
          <a:endParaRPr lang="hu-HU" sz="1800" kern="1200" dirty="0"/>
        </a:p>
      </dsp:txBody>
      <dsp:txXfrm>
        <a:off x="4741630" y="2183483"/>
        <a:ext cx="1441110" cy="178470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80DCA9-1F45-4F99-A92B-87D90273E902}" type="datetimeFigureOut">
              <a:rPr lang="hu-HU" smtClean="0"/>
              <a:t>2020. 11. 27.</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07E50C-1E22-43DC-B3E1-119E2EE8F7D9}" type="slidenum">
              <a:rPr lang="hu-HU" smtClean="0"/>
              <a:t>‹#›</a:t>
            </a:fld>
            <a:endParaRPr lang="hu-HU"/>
          </a:p>
        </p:txBody>
      </p:sp>
    </p:spTree>
    <p:extLst>
      <p:ext uri="{BB962C8B-B14F-4D97-AF65-F5344CB8AC3E}">
        <p14:creationId xmlns:p14="http://schemas.microsoft.com/office/powerpoint/2010/main" val="1034045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nSpc>
                <a:spcPct val="107000"/>
              </a:lnSpc>
              <a:spcAft>
                <a:spcPts val="800"/>
              </a:spcAft>
            </a:pPr>
            <a:r>
              <a:rPr lang="hu-HU" sz="18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Felelős turistaként bárki viselkedhet, legyen akár a luxust kedvelő turista, vagy az őserdőben nomád körülményeit kipróbáló felfedező típusú utazó, legyen egyéni vagy csoportosan utazó, legyen kulturális érdeklődésű, vagy sporteseményre utazó, utazzon bár repülőgéppel vagy kerékpárral. Amennyiben utazása során betartja a fenntartható turizmus megvalósításnak irányelveit, felelősségteljesen viselkedik.</a:t>
            </a:r>
          </a:p>
          <a:p>
            <a:pPr>
              <a:lnSpc>
                <a:spcPct val="107000"/>
              </a:lnSpc>
              <a:spcAft>
                <a:spcPts val="800"/>
              </a:spcAft>
            </a:pPr>
            <a:r>
              <a:rPr lang="hu-HU" sz="1800" b="1"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 felelős turista aktívan törekszik utazása hatásainak csökkentésére, miközben hozzájárul a fogadóterület lakosságának, a helynek és a környezetnek a jól-létéhez.</a:t>
            </a:r>
          </a:p>
          <a:p>
            <a:endParaRPr lang="hu-HU" dirty="0"/>
          </a:p>
        </p:txBody>
      </p:sp>
      <p:sp>
        <p:nvSpPr>
          <p:cNvPr id="4" name="Dia számának helye 3"/>
          <p:cNvSpPr>
            <a:spLocks noGrp="1"/>
          </p:cNvSpPr>
          <p:nvPr>
            <p:ph type="sldNum" sz="quarter" idx="5"/>
          </p:nvPr>
        </p:nvSpPr>
        <p:spPr/>
        <p:txBody>
          <a:bodyPr/>
          <a:lstStyle/>
          <a:p>
            <a:pPr marL="0" marR="0" lvl="0" indent="0" algn="r" defTabSz="914400" rtl="0" eaLnBrk="1" fontAlgn="auto" latinLnBrk="1" hangingPunct="1">
              <a:lnSpc>
                <a:spcPct val="100000"/>
              </a:lnSpc>
              <a:spcBef>
                <a:spcPts val="0"/>
              </a:spcBef>
              <a:spcAft>
                <a:spcPts val="0"/>
              </a:spcAft>
              <a:buClrTx/>
              <a:buSzTx/>
              <a:buFontTx/>
              <a:buNone/>
              <a:tabLst/>
              <a:defRPr/>
            </a:pPr>
            <a:fld id="{E207E50C-1E22-43DC-B3E1-119E2EE8F7D9}" type="slidenum">
              <a:rPr kumimoji="0" lang="hu-H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1" hangingPunct="1">
                <a:lnSpc>
                  <a:spcPct val="100000"/>
                </a:lnSpc>
                <a:spcBef>
                  <a:spcPts val="0"/>
                </a:spcBef>
                <a:spcAft>
                  <a:spcPts val="0"/>
                </a:spcAft>
                <a:buClrTx/>
                <a:buSzTx/>
                <a:buFontTx/>
                <a:buNone/>
                <a:tabLst/>
                <a:defRPr/>
              </a:pPr>
              <a:t>2</a:t>
            </a:fld>
            <a:endParaRPr kumimoji="0" lang="hu-H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6839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11</a:t>
            </a:fld>
            <a:endParaRPr lang="hu-HU"/>
          </a:p>
        </p:txBody>
      </p:sp>
    </p:spTree>
    <p:extLst>
      <p:ext uri="{BB962C8B-B14F-4D97-AF65-F5344CB8AC3E}">
        <p14:creationId xmlns:p14="http://schemas.microsoft.com/office/powerpoint/2010/main" val="765751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12</a:t>
            </a:fld>
            <a:endParaRPr lang="hu-HU"/>
          </a:p>
        </p:txBody>
      </p:sp>
    </p:spTree>
    <p:extLst>
      <p:ext uri="{BB962C8B-B14F-4D97-AF65-F5344CB8AC3E}">
        <p14:creationId xmlns:p14="http://schemas.microsoft.com/office/powerpoint/2010/main" val="4191322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13</a:t>
            </a:fld>
            <a:endParaRPr lang="hu-HU"/>
          </a:p>
        </p:txBody>
      </p:sp>
    </p:spTree>
    <p:extLst>
      <p:ext uri="{BB962C8B-B14F-4D97-AF65-F5344CB8AC3E}">
        <p14:creationId xmlns:p14="http://schemas.microsoft.com/office/powerpoint/2010/main" val="1436005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a:t>A felelős turizmus a fenntartható turizmus megvalósításához vezet.  Gyakorlatilag lokális szinten valósítja meg mindazt ami a fenntartható turizmusfejlesztés globálisan kitűzött maga elé.  Ennek érdekében helyi szinten kell a felelős turistának a felelős magatartásával társadalmi, gazdasági és környezeti felelősséget vállalni a meglátogatott desztináció környezetével, a gazdaságával és helyi közösségeivel szemben. </a:t>
            </a:r>
          </a:p>
        </p:txBody>
      </p:sp>
      <p:sp>
        <p:nvSpPr>
          <p:cNvPr id="4" name="Dia számának helye 3"/>
          <p:cNvSpPr>
            <a:spLocks noGrp="1"/>
          </p:cNvSpPr>
          <p:nvPr>
            <p:ph type="sldNum" sz="quarter" idx="5"/>
          </p:nvPr>
        </p:nvSpPr>
        <p:spPr/>
        <p:txBody>
          <a:bodyPr/>
          <a:lstStyle/>
          <a:p>
            <a:fld id="{E207E50C-1E22-43DC-B3E1-119E2EE8F7D9}" type="slidenum">
              <a:rPr lang="hu-HU" smtClean="0"/>
              <a:t>3</a:t>
            </a:fld>
            <a:endParaRPr lang="hu-HU"/>
          </a:p>
        </p:txBody>
      </p:sp>
    </p:spTree>
    <p:extLst>
      <p:ext uri="{BB962C8B-B14F-4D97-AF65-F5344CB8AC3E}">
        <p14:creationId xmlns:p14="http://schemas.microsoft.com/office/powerpoint/2010/main" val="2051395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a:t>Kulcsszereplők – elvárások</a:t>
            </a:r>
          </a:p>
          <a:p>
            <a:r>
              <a:rPr lang="hu-HU" sz="1800" b="0" i="0" dirty="0">
                <a:effectLst/>
                <a:latin typeface="Calibri" panose="020F0502020204030204" pitchFamily="34" charset="0"/>
                <a:ea typeface="Calibri" panose="020F0502020204030204" pitchFamily="34" charset="0"/>
                <a:cs typeface="Arial" panose="020B0604020202020204" pitchFamily="34" charset="0"/>
              </a:rPr>
              <a:t>Mind a piacon, mind pedig a desztinációkban speciális a közszektor, különösen a kormányzati szektor felelőssége. Nemcsak a fejlesztési célok kitűzésében, a turizmus számára is nélkülözhetetlen korszerű infrastruktúra kialakításában és működtetésében, a fenntartható célok megvalósítását támogató szabályozórendszer kialakításában, kielégítő jóléti szolgáltatások működtetésben stb. Egyrészt a felelős turista magatartásról való meggyőzésben az oktatás, szakoktatás  minden területén, másrészt pedig a szolgáltatóknak számára történő iránymutatásban a fentarthatóbb termékek és szolgáltatások előállítása  érdekében.</a:t>
            </a:r>
            <a:endParaRPr lang="hu-HU" b="0" i="0" dirty="0"/>
          </a:p>
          <a:p>
            <a:endParaRPr lang="hu-HU" dirty="0"/>
          </a:p>
          <a:p>
            <a:r>
              <a:rPr lang="hu-HU" dirty="0"/>
              <a:t>A helyi közösségek számára fontos, hogy részt vehessenek a turizmusban akár, mit a helyi turisztikai létesítmények és szolgáltatások használói, másrészt pedig mint szolgáltatók., de jelentős szerep hárulhat  rájuk az örökségvédelemben is. Joggal várják el, hogy a turizmus javítsa az életminőségüket.</a:t>
            </a:r>
          </a:p>
          <a:p>
            <a:endParaRPr lang="hu-HU" dirty="0"/>
          </a:p>
          <a:p>
            <a:r>
              <a:rPr lang="hu-HU" dirty="0"/>
              <a:t>A desztinációban megjelenő turisták száma, tevékenységeik, az hogy mennyit költenek – ezen belül különösen jelentős a helyi termékekre fordított </a:t>
            </a:r>
            <a:r>
              <a:rPr lang="hu-HU" dirty="0" err="1"/>
              <a:t>kaadásaik</a:t>
            </a:r>
            <a:r>
              <a:rPr lang="hu-HU" dirty="0"/>
              <a:t> aránya -, valamint a viselkedésmódjuk  ez egyik kulcsa a desztináció fenntartható fejlődésének, hiszen ezekben valósul meg a felelős turisztikai magatartásuk.</a:t>
            </a:r>
          </a:p>
          <a:p>
            <a:endParaRPr lang="hu-HU" dirty="0"/>
          </a:p>
          <a:p>
            <a:r>
              <a:rPr lang="hu-HU" dirty="0"/>
              <a:t>Mivel a fogyasztás és a termékelőállítás sémái azonosak, a turisztikai vállalkozásokra is súlyos felelősség hárul. Ilyenek a vállalatvezetés fenntarthatósága (termék,  munkavállaló, környezet vonatkozásában), a fogyasztóvédelem szem előtt tartása, a helyi közösségekkel, a civil szervezetekkel és a desztináció többi vállalkozásával az egymás érdekeit tiszteletben tartó kapcsolat kialakítása és nem utolsó sorban etikus és diszkriminációmentes  munkahelyek teremtése.</a:t>
            </a:r>
          </a:p>
          <a:p>
            <a:endParaRPr lang="hu-HU" dirty="0"/>
          </a:p>
          <a:p>
            <a:endParaRPr lang="hu-HU" dirty="0"/>
          </a:p>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4</a:t>
            </a:fld>
            <a:endParaRPr lang="hu-HU"/>
          </a:p>
        </p:txBody>
      </p:sp>
    </p:spTree>
    <p:extLst>
      <p:ext uri="{BB962C8B-B14F-4D97-AF65-F5344CB8AC3E}">
        <p14:creationId xmlns:p14="http://schemas.microsoft.com/office/powerpoint/2010/main" val="1640776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A felelős turista mindenekelőtt  tudatos, aki attól kezdve, hogy utazásra szánja magát egészen a hazaérkezéséig céltudatos, minden egyes döntése, tette következményeit mérlegeli, </a:t>
            </a:r>
            <a:r>
              <a:rPr lang="hu-HU" sz="1800" b="0" dirty="0">
                <a:effectLst/>
                <a:latin typeface="Calibri" panose="020F0502020204030204" pitchFamily="34" charset="0"/>
                <a:ea typeface="Calibri" panose="020F0502020204030204" pitchFamily="34" charset="0"/>
                <a:cs typeface="Arial" panose="020B0604020202020204" pitchFamily="34" charset="0"/>
              </a:rPr>
              <a:t>fogyasztói </a:t>
            </a:r>
            <a:r>
              <a:rPr lang="hu-HU" sz="1800" dirty="0">
                <a:effectLst/>
                <a:latin typeface="Calibri" panose="020F0502020204030204" pitchFamily="34" charset="0"/>
                <a:ea typeface="Calibri" panose="020F0502020204030204" pitchFamily="34" charset="0"/>
                <a:cs typeface="Arial" panose="020B0604020202020204" pitchFamily="34" charset="0"/>
              </a:rPr>
              <a:t>tudatos. Az utazást körültekintően meg kell tervezni.</a:t>
            </a:r>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Utazása előtt tájékozódik, hiteles és adekvát információkat gyűjt. Az információk birtokában, azok összehasonlítása, értékelése alapján meghozza a döntéseit az utazásával kapcsolatban. Nagyon sok döntés meghozatalára van szüksége – desztináció, időpont, időtartam, utazás módjának, szolgáltatásoknak és szolgáltatóknak, stb. kiválasztása. Ezután következik a felkészülés szakasza. Felkészülés a desztináció sajátosságaiból. A megvalósítás szakasza jelenti a cselekvést, azaz az utazó tényleges viselkedését az utazás és a tartózkodás során.  Ezzel azonban nem zárul le a folyamat, hiszen a felelős turista egyik fontos felelőssége, hogy másokat is tájékoztasson a tapasztalatairól, másoknak a figyelmét is felhívja a felelős turista magatartásra, illetve tanácsokat adjon.</a:t>
            </a:r>
          </a:p>
          <a:p>
            <a:endParaRPr lang="hu-HU" dirty="0"/>
          </a:p>
          <a:p>
            <a:pPr marL="0" marR="0" lvl="0" indent="0" algn="l" defTabSz="914400" rtl="0" eaLnBrk="1" fontAlgn="auto" latinLnBrk="0" hangingPunct="1">
              <a:lnSpc>
                <a:spcPct val="100000"/>
              </a:lnSpc>
              <a:spcBef>
                <a:spcPts val="0"/>
              </a:spcBef>
              <a:spcAft>
                <a:spcPts val="0"/>
              </a:spcAft>
              <a:buClrTx/>
              <a:buSzTx/>
              <a:buFontTx/>
              <a:buNone/>
              <a:tabLst/>
              <a:defRPr/>
            </a:pPr>
            <a:r>
              <a:rPr lang="hu-HU" sz="1200" dirty="0">
                <a:effectLst/>
                <a:latin typeface="Calibri" panose="020F0502020204030204" pitchFamily="34" charset="0"/>
                <a:ea typeface="Calibri" panose="020F0502020204030204" pitchFamily="34" charset="0"/>
                <a:cs typeface="Arial" panose="020B0604020202020204" pitchFamily="34" charset="0"/>
              </a:rPr>
              <a:t>Azok az intézkedések, ami arra irányulnak, hogy a turista figyelmét felhívják a felelős magatartásra,  túlmutatnak a befolyásoló  információkon és a hívogató üzeneteken,  végig kell kísérniük a döntési folyamat különböző szakaszain. Miközben a turista a döntést latolgatja különböző lehetőségekre és példákra van szüksége, a felkészülés és a cselekvés -– az utazás és a tartózkodás  –  fázisában kézzel fogható döntést-segítő közreműködésre van szüksége,  hogy legyőzhesse a belső (pszichológiai) és a külső (politikai, társadalmi, családi háttér, pénzügyi)  gátló tényezőket. Végül pedig a saját felelős magatartása eredményeinek az értékeléséhez is szüksége van bizonyos információkhoz való hozzáférésre.</a:t>
            </a:r>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5</a:t>
            </a:fld>
            <a:endParaRPr lang="hu-HU"/>
          </a:p>
        </p:txBody>
      </p:sp>
    </p:spTree>
    <p:extLst>
      <p:ext uri="{BB962C8B-B14F-4D97-AF65-F5344CB8AC3E}">
        <p14:creationId xmlns:p14="http://schemas.microsoft.com/office/powerpoint/2010/main" val="391300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6</a:t>
            </a:fld>
            <a:endParaRPr lang="hu-HU"/>
          </a:p>
        </p:txBody>
      </p:sp>
    </p:spTree>
    <p:extLst>
      <p:ext uri="{BB962C8B-B14F-4D97-AF65-F5344CB8AC3E}">
        <p14:creationId xmlns:p14="http://schemas.microsoft.com/office/powerpoint/2010/main" val="2497218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7</a:t>
            </a:fld>
            <a:endParaRPr lang="hu-HU"/>
          </a:p>
        </p:txBody>
      </p:sp>
    </p:spTree>
    <p:extLst>
      <p:ext uri="{BB962C8B-B14F-4D97-AF65-F5344CB8AC3E}">
        <p14:creationId xmlns:p14="http://schemas.microsoft.com/office/powerpoint/2010/main" val="3206136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dirty="0">
                <a:effectLst/>
                <a:latin typeface="Calibri" panose="020F0502020204030204" pitchFamily="34" charset="0"/>
                <a:ea typeface="Calibri" panose="020F0502020204030204" pitchFamily="34" charset="0"/>
                <a:cs typeface="Arial" panose="020B0604020202020204" pitchFamily="34" charset="0"/>
              </a:rPr>
              <a:t>.</a:t>
            </a:r>
          </a:p>
          <a:p>
            <a:endParaRPr lang="hu-HU" dirty="0"/>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A különböző </a:t>
            </a:r>
            <a:r>
              <a:rPr lang="hu-HU" sz="1800" b="1" dirty="0">
                <a:effectLst/>
                <a:latin typeface="Calibri" panose="020F0502020204030204" pitchFamily="34" charset="0"/>
                <a:ea typeface="Calibri" panose="020F0502020204030204" pitchFamily="34" charset="0"/>
                <a:cs typeface="Arial" panose="020B0604020202020204" pitchFamily="34" charset="0"/>
              </a:rPr>
              <a:t>szervezetek és intézmények </a:t>
            </a:r>
            <a:r>
              <a:rPr lang="hu-HU" sz="1800" dirty="0">
                <a:effectLst/>
                <a:latin typeface="Calibri" panose="020F0502020204030204" pitchFamily="34" charset="0"/>
                <a:ea typeface="Calibri" panose="020F0502020204030204" pitchFamily="34" charset="0"/>
                <a:cs typeface="Arial" panose="020B0604020202020204" pitchFamily="34" charset="0"/>
              </a:rPr>
              <a:t>- alapítványok, szervezetek, NGO-k, oktatási és szakoktatási intézmények és vállalkozások  - közreműködésével megvalósulhat az értékrendek változása. A különböző életstílusok megbecsülése, a növekvő hozzáértés érdekében a fenntartható fejlődés iskolai és az iskolán kívüli oktatása  kiemelkedő cél kell legyen az oktatásban.  </a:t>
            </a:r>
          </a:p>
          <a:p>
            <a:pPr marL="0" indent="0">
              <a:buFont typeface="Arial" panose="020B0604020202020204" pitchFamily="34" charset="0"/>
              <a:buNone/>
            </a:pPr>
            <a:r>
              <a:rPr lang="hu-HU" sz="1800" dirty="0"/>
              <a:t>A fenntartható, felelős gondolkodás  nem  a turizmusban való részvétel pillanatában alakul ki. </a:t>
            </a:r>
            <a:r>
              <a:rPr lang="hu-HU" sz="1800" dirty="0">
                <a:effectLst/>
                <a:latin typeface="Calibri" panose="020F0502020204030204" pitchFamily="34" charset="0"/>
                <a:ea typeface="Calibri" panose="020F0502020204030204" pitchFamily="34" charset="0"/>
                <a:cs typeface="Arial" panose="020B0604020202020204" pitchFamily="34" charset="0"/>
              </a:rPr>
              <a:t>A társadalmi értékek változása képezi az alapját annak a koncepciónak, amelynek célja, hogy a felelős fogyasztás  fontossága gyökeret verjen az emberek gondolkodásában. </a:t>
            </a:r>
            <a:r>
              <a:rPr lang="hu-HU" sz="1800" dirty="0"/>
              <a:t>Nagy felelőssége van az oktatásnak abban, hogy  ez a  gondolkodás szerves részévé váljon a környezetért és a jövőért érzett felelősség. Az </a:t>
            </a:r>
            <a:r>
              <a:rPr lang="hu-HU" sz="1800" b="1" dirty="0"/>
              <a:t>UNESCO</a:t>
            </a:r>
            <a:r>
              <a:rPr lang="hu-HU" sz="1800" dirty="0"/>
              <a:t> úttörő szerepet játszik a fenntartható gondolkodásra való oktatás elterjesztésében.</a:t>
            </a: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Az utazásszervezők és utazásközvetítők  nemcsak a saját működésük fenntarthatóságáról  (pl. helyi szolgáltatókkal való kapcsolat, termékek fenntarthatósága) tájékoztathatják  a turistákat, hanem hiteles információkat nyújthatnak a desztinációk szokásairól, elvárásairól. </a:t>
            </a: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A turisztikai vállalkozások fenntartható működésének termékeik fenntarthatóságának ismerete a felelős utazós számára elengedhetetlen: környezetvédelemi politika, klímavédelem,  társadalmi felelősségvállalás, átlátható gazdálkodás , munkahelyteremtés stb. Ezekről hiteles termékismertető kiadványokban, weblapokon tájékoztathatják a turistákat.</a:t>
            </a: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A kormányzati szektor érdeke, hogy tájékoztassa a turistákat (és ezzel befolyásolja a desztinációk közötti választásukat) a desztináció fenntartható turizmusfejlesztési koncepciójáról, a fenntartható fejlődés érdekében hozott turizmusspecifikus közvetett és közvetlen szabályozó eszközökről.  A turisták felelősségteljes magatartását ösztönző kormányzati eszközökről. A turista számára kialakított magatartási kódexek, és központi marketingkampányok lehetnek a felkészülés fontos információforrásai.</a:t>
            </a: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dirty="0">
                <a:effectLst/>
                <a:latin typeface="Calibri" panose="020F0502020204030204" pitchFamily="34" charset="0"/>
                <a:ea typeface="Calibri" panose="020F0502020204030204" pitchFamily="34" charset="0"/>
                <a:cs typeface="Arial" panose="020B0604020202020204" pitchFamily="34" charset="0"/>
              </a:rPr>
              <a:t>Az desztinációba beutazóturistákkal foglalkozó  utazási vállalkozások prospektusai fontos  és hiteles szintén információforrások a termékekről, a helyi gazdasággal való kapcsolatról, a hozzájárulásról a helyi jövedelmek bővüléséhez, munkahelyteremtésről….</a:t>
            </a: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hu-HU" sz="1800" dirty="0">
              <a:effectLst/>
              <a:latin typeface="Calibri" panose="020F0502020204030204" pitchFamily="34" charset="0"/>
              <a:ea typeface="Calibri" panose="020F0502020204030204" pitchFamily="34" charset="0"/>
              <a:cs typeface="Arial" panose="020B0604020202020204" pitchFamily="34" charset="0"/>
            </a:endParaRPr>
          </a:p>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8</a:t>
            </a:fld>
            <a:endParaRPr lang="hu-HU"/>
          </a:p>
        </p:txBody>
      </p:sp>
    </p:spTree>
    <p:extLst>
      <p:ext uri="{BB962C8B-B14F-4D97-AF65-F5344CB8AC3E}">
        <p14:creationId xmlns:p14="http://schemas.microsoft.com/office/powerpoint/2010/main" val="1210378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a:t>A </a:t>
            </a:r>
            <a:r>
              <a:rPr lang="hu-HU" b="0" dirty="0"/>
              <a:t> </a:t>
            </a:r>
            <a:r>
              <a:rPr lang="hu-HU" b="1" dirty="0"/>
              <a:t>megfelelő információk, </a:t>
            </a:r>
            <a:r>
              <a:rPr lang="hu-HU" dirty="0"/>
              <a:t>ismeretek és tudás alapján születhet meg a turista felelős döntése. A döntés előkészítő fázisában  és a  még korábban megszerzett ismeretek teszik lehetővé a döntés következményeinek a felmérését. A következményekkel járó felelősség vállalását befolyásolják egyéni, azaz belső és külső tényezők. Nagyon fontos, és erről gyakran nem esik szó, hogy a turista felkészüljön döntése  esetleges nem várt következményéreire és azok kezelésére, a felelősség vállalhatóságára. </a:t>
            </a:r>
          </a:p>
          <a:p>
            <a:endParaRPr lang="hu-HU" dirty="0"/>
          </a:p>
          <a:p>
            <a:r>
              <a:rPr lang="hu-HU" dirty="0"/>
              <a:t>http://www.felelosutak.hu/</a:t>
            </a:r>
          </a:p>
        </p:txBody>
      </p:sp>
      <p:sp>
        <p:nvSpPr>
          <p:cNvPr id="4" name="Dia számának helye 3"/>
          <p:cNvSpPr>
            <a:spLocks noGrp="1"/>
          </p:cNvSpPr>
          <p:nvPr>
            <p:ph type="sldNum" sz="quarter" idx="5"/>
          </p:nvPr>
        </p:nvSpPr>
        <p:spPr/>
        <p:txBody>
          <a:bodyPr/>
          <a:lstStyle/>
          <a:p>
            <a:fld id="{E207E50C-1E22-43DC-B3E1-119E2EE8F7D9}" type="slidenum">
              <a:rPr lang="hu-HU" smtClean="0"/>
              <a:t>9</a:t>
            </a:fld>
            <a:endParaRPr lang="hu-HU"/>
          </a:p>
        </p:txBody>
      </p:sp>
    </p:spTree>
    <p:extLst>
      <p:ext uri="{BB962C8B-B14F-4D97-AF65-F5344CB8AC3E}">
        <p14:creationId xmlns:p14="http://schemas.microsoft.com/office/powerpoint/2010/main" val="3829169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a:p>
            <a:r>
              <a:rPr lang="hu-HU" dirty="0"/>
              <a:t>https://www.responsibletravel.com/copy/tips-for-responsible-travel</a:t>
            </a:r>
          </a:p>
          <a:p>
            <a:endParaRPr lang="hu-HU" dirty="0"/>
          </a:p>
          <a:p>
            <a:r>
              <a:rPr lang="hu-HU" dirty="0"/>
              <a:t>Desztináció, meglátogatott helyek kiválasztása:</a:t>
            </a:r>
          </a:p>
          <a:p>
            <a:pPr marL="171450" indent="-171450">
              <a:buFontTx/>
              <a:buChar char="-"/>
            </a:pPr>
            <a:r>
              <a:rPr lang="hu-HU" dirty="0"/>
              <a:t>belső tényezők: saját igények, motivációk, prioritások, elképzelések, anyagi lehetőségek</a:t>
            </a:r>
          </a:p>
          <a:p>
            <a:pPr marL="171450" indent="-171450">
              <a:buFontTx/>
              <a:buChar char="-"/>
            </a:pPr>
            <a:r>
              <a:rPr lang="hu-HU" dirty="0"/>
              <a:t>külső tényezők: desztináció felkészültsége (fenntartható fejlesztési koncepció), elérhető szolgáltatások, minőség</a:t>
            </a:r>
          </a:p>
          <a:p>
            <a:pPr marL="171450" indent="-171450">
              <a:buFontTx/>
              <a:buChar char="-"/>
            </a:pPr>
            <a:r>
              <a:rPr lang="hu-HU" dirty="0"/>
              <a:t>nemzetközi díjak</a:t>
            </a:r>
          </a:p>
          <a:p>
            <a:pPr marL="0" indent="0">
              <a:buFontTx/>
              <a:buNone/>
            </a:pPr>
            <a:endParaRPr lang="hu-HU" dirty="0"/>
          </a:p>
          <a:p>
            <a:pPr marL="0" indent="0">
              <a:buFontTx/>
              <a:buNone/>
            </a:pPr>
            <a:r>
              <a:rPr lang="hu-HU" dirty="0"/>
              <a:t>Utazás időpontjának kijelölése</a:t>
            </a:r>
          </a:p>
          <a:p>
            <a:pPr marL="171450" indent="-171450">
              <a:buFontTx/>
              <a:buChar char="-"/>
            </a:pPr>
            <a:r>
              <a:rPr lang="hu-HU" dirty="0"/>
              <a:t>a legzsúfoltabb időszakok elkerülése,</a:t>
            </a:r>
          </a:p>
          <a:p>
            <a:endParaRPr lang="hu-HU" dirty="0"/>
          </a:p>
          <a:p>
            <a:r>
              <a:rPr lang="hu-HU" dirty="0"/>
              <a:t>Tartózkodás  hosszának meghatározása</a:t>
            </a:r>
          </a:p>
          <a:p>
            <a:pPr marL="171450" indent="-171450">
              <a:buFontTx/>
              <a:buChar char="-"/>
            </a:pPr>
            <a:r>
              <a:rPr lang="hu-HU" dirty="0"/>
              <a:t>meghatározó az utazás módja. Repülővel minél távolabbi desztináció, annál hosszabb idejű tartózkodás (utazz kevesebbet, maradj tovább)</a:t>
            </a:r>
          </a:p>
          <a:p>
            <a:pPr marL="171450" indent="-171450">
              <a:buFontTx/>
              <a:buChar char="-"/>
            </a:pPr>
            <a:r>
              <a:rPr lang="hu-HU" dirty="0" err="1"/>
              <a:t>öko</a:t>
            </a:r>
            <a:r>
              <a:rPr lang="hu-HU" dirty="0"/>
              <a:t>-lábnyom kalkulátor használata (http://www.glia.hu/okolabnyom/, http://karbonkalkulator.hu/hir/oeko-turizmus-%E2%80%93-hogyan-nyaraljunk-kis-kornyezeti-hatassal-0</a:t>
            </a:r>
          </a:p>
          <a:p>
            <a:endParaRPr lang="hu-HU" dirty="0"/>
          </a:p>
          <a:p>
            <a:endParaRPr lang="hu-HU" dirty="0"/>
          </a:p>
          <a:p>
            <a:endParaRPr lang="hu-HU" dirty="0"/>
          </a:p>
          <a:p>
            <a:r>
              <a:rPr lang="hu-HU" dirty="0"/>
              <a:t>Közlekedés módjának kiválasztása</a:t>
            </a:r>
          </a:p>
          <a:p>
            <a:pPr marL="171450" indent="-171450">
              <a:buFontTx/>
              <a:buChar char="-"/>
            </a:pPr>
            <a:r>
              <a:rPr lang="hu-HU" dirty="0"/>
              <a:t>közeli desztinációkba légiközlekedés mellőzése</a:t>
            </a:r>
          </a:p>
          <a:p>
            <a:pPr marL="171450" indent="-171450">
              <a:buFontTx/>
              <a:buChar char="-"/>
            </a:pPr>
            <a:r>
              <a:rPr lang="hu-HU" dirty="0"/>
              <a:t>környezet tudatos közlekedés vállalat kiválasztása</a:t>
            </a:r>
          </a:p>
          <a:p>
            <a:pPr marL="171450" indent="-171450">
              <a:buFontTx/>
              <a:buChar char="-"/>
            </a:pPr>
            <a:r>
              <a:rPr lang="hu-HU" dirty="0"/>
              <a:t>légiközlekedés esetén </a:t>
            </a:r>
            <a:r>
              <a:rPr lang="hu-HU" dirty="0" err="1"/>
              <a:t>öko</a:t>
            </a:r>
            <a:r>
              <a:rPr lang="hu-HU" dirty="0"/>
              <a:t> lábnyom kalkulátor</a:t>
            </a:r>
          </a:p>
          <a:p>
            <a:pPr marL="171450" indent="-171450">
              <a:buFontTx/>
              <a:buChar char="-"/>
            </a:pPr>
            <a:r>
              <a:rPr lang="hu-HU" dirty="0"/>
              <a:t>széndioxid kibocsátás ellentételezése (</a:t>
            </a:r>
            <a:r>
              <a:rPr lang="hu-HU" dirty="0" err="1"/>
              <a:t>carbon</a:t>
            </a:r>
            <a:r>
              <a:rPr lang="hu-HU" dirty="0"/>
              <a:t> </a:t>
            </a:r>
            <a:r>
              <a:rPr lang="hu-HU" dirty="0" err="1"/>
              <a:t>offsetting</a:t>
            </a:r>
            <a:r>
              <a:rPr lang="hu-HU" dirty="0"/>
              <a:t>)</a:t>
            </a:r>
          </a:p>
          <a:p>
            <a:endParaRPr lang="hu-HU" dirty="0"/>
          </a:p>
          <a:p>
            <a:endParaRPr lang="hu-HU" dirty="0"/>
          </a:p>
          <a:p>
            <a:endParaRPr lang="hu-HU" dirty="0"/>
          </a:p>
          <a:p>
            <a:r>
              <a:rPr lang="hu-HU" dirty="0"/>
              <a:t>Döntés a szolgáltatások lefoglalásának módjáról.</a:t>
            </a:r>
          </a:p>
          <a:p>
            <a:endParaRPr lang="hu-HU" dirty="0"/>
          </a:p>
          <a:p>
            <a:endParaRPr lang="hu-HU" dirty="0"/>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1_2 12 </a:t>
            </a:r>
            <a:r>
              <a:rPr lang="hu-HU" sz="1800" b="1" dirty="0" err="1">
                <a:effectLst/>
                <a:latin typeface="Calibri" panose="020F0502020204030204" pitchFamily="34" charset="0"/>
                <a:ea typeface="Calibri" panose="020F0502020204030204" pitchFamily="34" charset="0"/>
                <a:cs typeface="Arial" panose="020B0604020202020204" pitchFamily="34" charset="0"/>
              </a:rPr>
              <a:t>DIÁHoz</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When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trips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are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taken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already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mentioned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travel</a:t>
            </a:r>
            <a:r>
              <a:rPr lang="hu-HU" sz="1800" b="1" dirty="0">
                <a:effectLst/>
                <a:latin typeface="Calibri" panose="020F0502020204030204" pitchFamily="34" charset="0"/>
                <a:ea typeface="Calibri" panose="020F0502020204030204" pitchFamily="34" charset="0"/>
                <a:cs typeface="Arial" panose="020B0604020202020204" pitchFamily="34" charset="0"/>
              </a:rPr>
              <a:t> out of </a:t>
            </a:r>
            <a:r>
              <a:rPr lang="hu-HU" sz="1800" b="1" dirty="0" err="1">
                <a:effectLst/>
                <a:latin typeface="Calibri" panose="020F0502020204030204" pitchFamily="34" charset="0"/>
                <a:ea typeface="Calibri" panose="020F0502020204030204" pitchFamily="34" charset="0"/>
                <a:cs typeface="Arial" panose="020B0604020202020204" pitchFamily="34" charset="0"/>
              </a:rPr>
              <a:t>season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may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often</a:t>
            </a:r>
            <a:r>
              <a:rPr lang="hu-HU" sz="1800" b="1" dirty="0">
                <a:effectLst/>
                <a:latin typeface="Calibri" panose="020F0502020204030204" pitchFamily="34" charset="0"/>
                <a:ea typeface="Calibri" panose="020F0502020204030204" pitchFamily="34" charset="0"/>
                <a:cs typeface="Arial" panose="020B0604020202020204" pitchFamily="34" charset="0"/>
              </a:rPr>
              <a:t> be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more </a:t>
            </a:r>
            <a:r>
              <a:rPr lang="hu-HU" sz="1800" b="1" dirty="0" err="1">
                <a:effectLst/>
                <a:latin typeface="Calibri" panose="020F0502020204030204" pitchFamily="34" charset="0"/>
                <a:ea typeface="Calibri" panose="020F0502020204030204" pitchFamily="34" charset="0"/>
                <a:cs typeface="Arial" panose="020B0604020202020204" pitchFamily="34" charset="0"/>
              </a:rPr>
              <a:t>sustainable</a:t>
            </a:r>
            <a:r>
              <a:rPr lang="hu-HU" sz="1800" b="1" dirty="0">
                <a:effectLst/>
                <a:latin typeface="Calibri" panose="020F0502020204030204" pitchFamily="34" charset="0"/>
                <a:ea typeface="Calibri" panose="020F0502020204030204" pitchFamily="34" charset="0"/>
                <a:cs typeface="Arial" panose="020B0604020202020204" pitchFamily="34" charset="0"/>
              </a:rPr>
              <a:t>.</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Places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visited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strategic</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decisions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should</a:t>
            </a:r>
            <a:r>
              <a:rPr lang="hu-HU" sz="1800" b="1" dirty="0">
                <a:effectLst/>
                <a:latin typeface="Calibri" panose="020F0502020204030204" pitchFamily="34" charset="0"/>
                <a:ea typeface="Calibri" panose="020F0502020204030204" pitchFamily="34" charset="0"/>
                <a:cs typeface="Arial" panose="020B0604020202020204" pitchFamily="34" charset="0"/>
              </a:rPr>
              <a:t> be </a:t>
            </a:r>
            <a:r>
              <a:rPr lang="hu-HU" sz="1800" b="1" dirty="0" err="1">
                <a:effectLst/>
                <a:latin typeface="Calibri" panose="020F0502020204030204" pitchFamily="34" charset="0"/>
                <a:ea typeface="Calibri" panose="020F0502020204030204" pitchFamily="34" charset="0"/>
                <a:cs typeface="Arial" panose="020B0604020202020204" pitchFamily="34" charset="0"/>
              </a:rPr>
              <a:t>taken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about</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the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level</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visitation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be </a:t>
            </a:r>
            <a:r>
              <a:rPr lang="hu-HU" sz="1800" b="1" dirty="0" err="1">
                <a:effectLst/>
                <a:latin typeface="Calibri" panose="020F0502020204030204" pitchFamily="34" charset="0"/>
                <a:ea typeface="Calibri" panose="020F0502020204030204" pitchFamily="34" charset="0"/>
                <a:cs typeface="Arial" panose="020B0604020202020204" pitchFamily="34" charset="0"/>
              </a:rPr>
              <a:t>encouraged</a:t>
            </a:r>
            <a:r>
              <a:rPr lang="hu-HU" sz="1800" b="1" dirty="0">
                <a:effectLst/>
                <a:latin typeface="Calibri" panose="020F0502020204030204" pitchFamily="34" charset="0"/>
                <a:ea typeface="Calibri" panose="020F0502020204030204" pitchFamily="34" charset="0"/>
                <a:cs typeface="Arial" panose="020B0604020202020204" pitchFamily="34" charset="0"/>
              </a:rPr>
              <a:t> in </a:t>
            </a:r>
            <a:r>
              <a:rPr lang="hu-HU" sz="1800" b="1" dirty="0" err="1">
                <a:effectLst/>
                <a:latin typeface="Calibri" panose="020F0502020204030204" pitchFamily="34" charset="0"/>
                <a:ea typeface="Calibri" panose="020F0502020204030204" pitchFamily="34" charset="0"/>
                <a:cs typeface="Arial" panose="020B0604020202020204" pitchFamily="34" charset="0"/>
              </a:rPr>
              <a:t>diﬀerent</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areas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For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example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visits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protected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areas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may</a:t>
            </a:r>
            <a:r>
              <a:rPr lang="hu-HU" sz="1800" b="1" dirty="0">
                <a:effectLst/>
                <a:latin typeface="Calibri" panose="020F0502020204030204" pitchFamily="34" charset="0"/>
                <a:ea typeface="Calibri" panose="020F0502020204030204" pitchFamily="34" charset="0"/>
                <a:cs typeface="Arial" panose="020B0604020202020204" pitchFamily="34" charset="0"/>
              </a:rPr>
              <a:t> be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err="1">
                <a:effectLst/>
                <a:latin typeface="Calibri" panose="020F0502020204030204" pitchFamily="34" charset="0"/>
                <a:ea typeface="Calibri" panose="020F0502020204030204" pitchFamily="34" charset="0"/>
                <a:cs typeface="Arial" panose="020B0604020202020204" pitchFamily="34" charset="0"/>
              </a:rPr>
              <a:t>encouraged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because</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the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revenue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they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bring</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conservation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or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alternatively</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err="1">
                <a:effectLst/>
                <a:latin typeface="Calibri" panose="020F0502020204030204" pitchFamily="34" charset="0"/>
                <a:ea typeface="Calibri" panose="020F0502020204030204" pitchFamily="34" charset="0"/>
                <a:cs typeface="Arial" panose="020B0604020202020204" pitchFamily="34" charset="0"/>
              </a:rPr>
              <a:t>they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may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need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be </a:t>
            </a:r>
            <a:r>
              <a:rPr lang="hu-HU" sz="1800" b="1" dirty="0" err="1">
                <a:effectLst/>
                <a:latin typeface="Calibri" panose="020F0502020204030204" pitchFamily="34" charset="0"/>
                <a:ea typeface="Calibri" panose="020F0502020204030204" pitchFamily="34" charset="0"/>
                <a:cs typeface="Arial" panose="020B0604020202020204" pitchFamily="34" charset="0"/>
              </a:rPr>
              <a:t>discouraged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because</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the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ecological</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sensitivity</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the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area</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Transport</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used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the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signiﬁcantly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greater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environmental</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impact</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travel</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private</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err="1">
                <a:effectLst/>
                <a:latin typeface="Calibri" panose="020F0502020204030204" pitchFamily="34" charset="0"/>
                <a:ea typeface="Calibri" panose="020F0502020204030204" pitchFamily="34" charset="0"/>
                <a:cs typeface="Arial" panose="020B0604020202020204" pitchFamily="34" charset="0"/>
              </a:rPr>
              <a:t>car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or</a:t>
            </a:r>
            <a:r>
              <a:rPr lang="hu-HU" sz="1800" b="1" dirty="0">
                <a:effectLst/>
                <a:latin typeface="Calibri" panose="020F0502020204030204" pitchFamily="34" charset="0"/>
                <a:ea typeface="Calibri" panose="020F0502020204030204" pitchFamily="34" charset="0"/>
                <a:cs typeface="Arial" panose="020B0604020202020204" pitchFamily="34" charset="0"/>
              </a:rPr>
              <a:t> air </a:t>
            </a:r>
            <a:r>
              <a:rPr lang="hu-HU" sz="1800" b="1" dirty="0" err="1">
                <a:effectLst/>
                <a:latin typeface="Calibri" panose="020F0502020204030204" pitchFamily="34" charset="0"/>
                <a:ea typeface="Calibri" panose="020F0502020204030204" pitchFamily="34" charset="0"/>
                <a:cs typeface="Arial" panose="020B0604020202020204" pitchFamily="34" charset="0"/>
              </a:rPr>
              <a:t>compared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with</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other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forms</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transport</a:t>
            </a:r>
            <a:r>
              <a:rPr lang="hu-HU" sz="1800" b="1" dirty="0">
                <a:effectLst/>
                <a:latin typeface="Calibri" panose="020F0502020204030204" pitchFamily="34" charset="0"/>
                <a:ea typeface="Calibri" panose="020F0502020204030204" pitchFamily="34" charset="0"/>
                <a:cs typeface="Arial" panose="020B0604020202020204" pitchFamily="34" charset="0"/>
              </a:rPr>
              <a:t> has </a:t>
            </a:r>
            <a:r>
              <a:rPr lang="hu-HU" sz="1800" b="1" dirty="0" err="1">
                <a:effectLst/>
                <a:latin typeface="Calibri" panose="020F0502020204030204" pitchFamily="34" charset="0"/>
                <a:ea typeface="Calibri" panose="020F0502020204030204" pitchFamily="34" charset="0"/>
                <a:cs typeface="Arial" panose="020B0604020202020204" pitchFamily="34" charset="0"/>
              </a:rPr>
              <a:t>already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been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mentioned</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Operators and </a:t>
            </a:r>
            <a:r>
              <a:rPr lang="hu-HU" sz="1800" b="1" dirty="0" err="1">
                <a:effectLst/>
                <a:latin typeface="Calibri" panose="020F0502020204030204" pitchFamily="34" charset="0"/>
                <a:ea typeface="Calibri" panose="020F0502020204030204" pitchFamily="34" charset="0"/>
                <a:cs typeface="Arial" panose="020B0604020202020204" pitchFamily="34" charset="0"/>
              </a:rPr>
              <a:t>enterprises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selected</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encouraging</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visitors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select</a:t>
            </a:r>
            <a:r>
              <a:rPr lang="hu-HU" sz="1800" b="1" dirty="0">
                <a:effectLst/>
                <a:latin typeface="Calibri" panose="020F0502020204030204" pitchFamily="34" charset="0"/>
                <a:ea typeface="Calibri" panose="020F0502020204030204" pitchFamily="34" charset="0"/>
                <a:cs typeface="Arial" panose="020B0604020202020204" pitchFamily="34" charset="0"/>
              </a:rPr>
              <a:t> operators </a:t>
            </a:r>
            <a:r>
              <a:rPr lang="hu-HU" sz="1800" b="1" dirty="0" err="1">
                <a:effectLst/>
                <a:latin typeface="Calibri" panose="020F0502020204030204" pitchFamily="34" charset="0"/>
                <a:ea typeface="Calibri" panose="020F0502020204030204" pitchFamily="34" charset="0"/>
                <a:cs typeface="Arial" panose="020B0604020202020204" pitchFamily="34" charset="0"/>
              </a:rPr>
              <a:t>that</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err="1">
                <a:effectLst/>
                <a:latin typeface="Calibri" panose="020F0502020204030204" pitchFamily="34" charset="0"/>
                <a:ea typeface="Calibri" panose="020F0502020204030204" pitchFamily="34" charset="0"/>
                <a:cs typeface="Arial" panose="020B0604020202020204" pitchFamily="34" charset="0"/>
              </a:rPr>
              <a:t>follow</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sustainability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principles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will</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make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consumption</a:t>
            </a:r>
            <a:r>
              <a:rPr lang="hu-HU" sz="1800" b="1" dirty="0">
                <a:effectLst/>
                <a:latin typeface="Calibri" panose="020F0502020204030204" pitchFamily="34" charset="0"/>
                <a:ea typeface="Calibri" panose="020F0502020204030204" pitchFamily="34" charset="0"/>
                <a:cs typeface="Arial" panose="020B0604020202020204" pitchFamily="34" charset="0"/>
              </a:rPr>
              <a:t> more </a:t>
            </a:r>
            <a:r>
              <a:rPr lang="hu-HU" sz="1800" b="1" dirty="0" err="1">
                <a:effectLst/>
                <a:latin typeface="Calibri" panose="020F0502020204030204" pitchFamily="34" charset="0"/>
                <a:ea typeface="Calibri" panose="020F0502020204030204" pitchFamily="34" charset="0"/>
                <a:cs typeface="Arial" panose="020B0604020202020204" pitchFamily="34" charset="0"/>
              </a:rPr>
              <a:t>sustainable</a:t>
            </a:r>
            <a:r>
              <a:rPr lang="hu-HU" sz="1800" b="1" dirty="0">
                <a:effectLst/>
                <a:latin typeface="Calibri" panose="020F0502020204030204" pitchFamily="34" charset="0"/>
                <a:ea typeface="Calibri" panose="020F0502020204030204" pitchFamily="34" charset="0"/>
                <a:cs typeface="Arial" panose="020B0604020202020204" pitchFamily="34" charset="0"/>
              </a:rPr>
              <a:t>.</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Group </a:t>
            </a:r>
            <a:r>
              <a:rPr lang="hu-HU" sz="1800" b="1" dirty="0" err="1">
                <a:effectLst/>
                <a:latin typeface="Calibri" panose="020F0502020204030204" pitchFamily="34" charset="0"/>
                <a:ea typeface="Calibri" panose="020F0502020204030204" pitchFamily="34" charset="0"/>
                <a:cs typeface="Arial" panose="020B0604020202020204" pitchFamily="34" charset="0"/>
              </a:rPr>
              <a:t>size</a:t>
            </a:r>
            <a:r>
              <a:rPr lang="hu-HU" sz="1800" b="1" dirty="0">
                <a:effectLst/>
                <a:latin typeface="Calibri" panose="020F0502020204030204" pitchFamily="34" charset="0"/>
                <a:ea typeface="Calibri" panose="020F0502020204030204" pitchFamily="34" charset="0"/>
                <a:cs typeface="Arial" panose="020B0604020202020204" pitchFamily="34" charset="0"/>
              </a:rPr>
              <a:t>: in </a:t>
            </a:r>
            <a:r>
              <a:rPr lang="hu-HU" sz="1800" b="1" dirty="0" err="1">
                <a:effectLst/>
                <a:latin typeface="Calibri" panose="020F0502020204030204" pitchFamily="34" charset="0"/>
                <a:ea typeface="Calibri" panose="020F0502020204030204" pitchFamily="34" charset="0"/>
                <a:cs typeface="Arial" panose="020B0604020202020204" pitchFamily="34" charset="0"/>
              </a:rPr>
              <a:t>many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places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larger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volumes</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people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arriving</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at</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the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same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time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can</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be more </a:t>
            </a:r>
            <a:r>
              <a:rPr lang="hu-HU" sz="1800" b="1" dirty="0" err="1">
                <a:effectLst/>
                <a:latin typeface="Calibri" panose="020F0502020204030204" pitchFamily="34" charset="0"/>
                <a:ea typeface="Calibri" panose="020F0502020204030204" pitchFamily="34" charset="0"/>
                <a:cs typeface="Arial" panose="020B0604020202020204" pitchFamily="34" charset="0"/>
              </a:rPr>
              <a:t>disruptive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environments</a:t>
            </a:r>
            <a:r>
              <a:rPr lang="hu-HU" sz="1800" b="1" dirty="0">
                <a:effectLst/>
                <a:latin typeface="Calibri" panose="020F0502020204030204" pitchFamily="34" charset="0"/>
                <a:ea typeface="Calibri" panose="020F0502020204030204" pitchFamily="34" charset="0"/>
                <a:cs typeface="Arial" panose="020B0604020202020204" pitchFamily="34" charset="0"/>
              </a:rPr>
              <a:t> and </a:t>
            </a:r>
            <a:r>
              <a:rPr lang="hu-HU" sz="1800" b="1" dirty="0" err="1">
                <a:effectLst/>
                <a:latin typeface="Calibri" panose="020F0502020204030204" pitchFamily="34" charset="0"/>
                <a:ea typeface="Calibri" panose="020F0502020204030204" pitchFamily="34" charset="0"/>
                <a:cs typeface="Arial" panose="020B0604020202020204" pitchFamily="34" charset="0"/>
              </a:rPr>
              <a:t>communities</a:t>
            </a:r>
            <a:r>
              <a:rPr lang="hu-HU" sz="1800" b="1" dirty="0">
                <a:effectLst/>
                <a:latin typeface="Calibri" panose="020F0502020204030204" pitchFamily="34" charset="0"/>
                <a:ea typeface="Calibri" panose="020F0502020204030204" pitchFamily="34" charset="0"/>
                <a:cs typeface="Arial" panose="020B0604020202020204" pitchFamily="34" charset="0"/>
              </a:rPr>
              <a:t>.</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Length</a:t>
            </a:r>
            <a:r>
              <a:rPr lang="hu-HU" sz="1800" b="1" dirty="0">
                <a:effectLst/>
                <a:latin typeface="Calibri" panose="020F0502020204030204" pitchFamily="34" charset="0"/>
                <a:ea typeface="Calibri" panose="020F0502020204030204" pitchFamily="34" charset="0"/>
                <a:cs typeface="Arial" panose="020B0604020202020204" pitchFamily="34" charset="0"/>
              </a:rPr>
              <a:t> of </a:t>
            </a:r>
            <a:r>
              <a:rPr lang="hu-HU" sz="1800" b="1" dirty="0" err="1">
                <a:effectLst/>
                <a:latin typeface="Calibri" panose="020F0502020204030204" pitchFamily="34" charset="0"/>
                <a:ea typeface="Calibri" panose="020F0502020204030204" pitchFamily="34" charset="0"/>
                <a:cs typeface="Arial" panose="020B0604020202020204" pitchFamily="34" charset="0"/>
              </a:rPr>
              <a:t>stay</a:t>
            </a:r>
            <a:r>
              <a:rPr lang="hu-HU" sz="1800" b="1" dirty="0">
                <a:effectLst/>
                <a:latin typeface="Calibri" panose="020F0502020204030204" pitchFamily="34" charset="0"/>
                <a:ea typeface="Calibri" panose="020F0502020204030204" pitchFamily="34" charset="0"/>
                <a:cs typeface="Arial" panose="020B0604020202020204" pitchFamily="34" charset="0"/>
              </a:rPr>
              <a:t>: in </a:t>
            </a:r>
            <a:r>
              <a:rPr lang="hu-HU" sz="1800" b="1" dirty="0" err="1">
                <a:effectLst/>
                <a:latin typeface="Calibri" panose="020F0502020204030204" pitchFamily="34" charset="0"/>
                <a:ea typeface="Calibri" panose="020F0502020204030204" pitchFamily="34" charset="0"/>
                <a:cs typeface="Arial" panose="020B0604020202020204" pitchFamily="34" charset="0"/>
              </a:rPr>
              <a:t>general</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longer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trips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may</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bring</a:t>
            </a:r>
            <a:r>
              <a:rPr lang="hu-HU" sz="1800" b="1" dirty="0">
                <a:effectLst/>
                <a:latin typeface="Calibri" panose="020F0502020204030204" pitchFamily="34" charset="0"/>
                <a:ea typeface="Calibri" panose="020F0502020204030204" pitchFamily="34" charset="0"/>
                <a:cs typeface="Arial" panose="020B0604020202020204" pitchFamily="34" charset="0"/>
              </a:rPr>
              <a:t> more </a:t>
            </a:r>
            <a:r>
              <a:rPr lang="hu-HU" sz="1800" b="1" dirty="0" err="1">
                <a:effectLst/>
                <a:latin typeface="Calibri" panose="020F0502020204030204" pitchFamily="34" charset="0"/>
                <a:ea typeface="Calibri" panose="020F0502020204030204" pitchFamily="34" charset="0"/>
                <a:cs typeface="Arial" panose="020B0604020202020204" pitchFamily="34" charset="0"/>
              </a:rPr>
              <a:t>beneﬁts</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to</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host</a:t>
            </a:r>
            <a:r>
              <a:rPr lang="hu-HU" sz="1800" b="1" dirty="0">
                <a:effectLst/>
                <a:latin typeface="Calibri" panose="020F0502020204030204" pitchFamily="34" charset="0"/>
                <a:ea typeface="Calibri" panose="020F0502020204030204" pitchFamily="34" charset="0"/>
                <a:cs typeface="Arial" panose="020B0604020202020204" pitchFamily="34" charset="0"/>
              </a:rPr>
              <a:t> </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err="1">
                <a:effectLst/>
                <a:latin typeface="Calibri" panose="020F0502020204030204" pitchFamily="34" charset="0"/>
                <a:ea typeface="Calibri" panose="020F0502020204030204" pitchFamily="34" charset="0"/>
                <a:cs typeface="Arial" panose="020B0604020202020204" pitchFamily="34" charset="0"/>
              </a:rPr>
              <a:t>communities</a:t>
            </a:r>
            <a:r>
              <a:rPr lang="hu-HU" sz="1800" b="1" dirty="0">
                <a:effectLst/>
                <a:latin typeface="Calibri" panose="020F0502020204030204" pitchFamily="34" charset="0"/>
                <a:ea typeface="Calibri" panose="020F0502020204030204" pitchFamily="34" charset="0"/>
                <a:cs typeface="Arial" panose="020B0604020202020204" pitchFamily="34" charset="0"/>
              </a:rPr>
              <a:t> and be more </a:t>
            </a:r>
            <a:r>
              <a:rPr lang="hu-HU" sz="1800" b="1" dirty="0" err="1">
                <a:effectLst/>
                <a:latin typeface="Calibri" panose="020F0502020204030204" pitchFamily="34" charset="0"/>
                <a:ea typeface="Calibri" panose="020F0502020204030204" pitchFamily="34" charset="0"/>
                <a:cs typeface="Arial" panose="020B0604020202020204" pitchFamily="34" charset="0"/>
              </a:rPr>
              <a:t>sustainable</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than</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short</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trips</a:t>
            </a:r>
            <a:r>
              <a:rPr lang="hu-HU" sz="1800" b="1" dirty="0">
                <a:effectLst/>
                <a:latin typeface="Calibri" panose="020F0502020204030204" pitchFamily="34" charset="0"/>
                <a:ea typeface="Calibri" panose="020F0502020204030204" pitchFamily="34" charset="0"/>
                <a:cs typeface="Arial" panose="020B0604020202020204" pitchFamily="34" charset="0"/>
              </a:rPr>
              <a:t>.</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hu-HU" sz="1800" b="1" dirty="0" err="1">
                <a:effectLst/>
                <a:latin typeface="Calibri" panose="020F0502020204030204" pitchFamily="34" charset="0"/>
                <a:ea typeface="Calibri" panose="020F0502020204030204" pitchFamily="34" charset="0"/>
                <a:cs typeface="Arial" panose="020B0604020202020204" pitchFamily="34" charset="0"/>
              </a:rPr>
              <a:t>Inﬂuencing</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visitor</a:t>
            </a:r>
            <a:r>
              <a:rPr lang="hu-HU" sz="1800" b="1" dirty="0">
                <a:effectLst/>
                <a:latin typeface="Calibri" panose="020F0502020204030204" pitchFamily="34" charset="0"/>
                <a:ea typeface="Calibri" panose="020F0502020204030204" pitchFamily="34" charset="0"/>
                <a:cs typeface="Arial" panose="020B0604020202020204" pitchFamily="34" charset="0"/>
              </a:rPr>
              <a:t> </a:t>
            </a:r>
            <a:r>
              <a:rPr lang="hu-HU" sz="1800" b="1" dirty="0" err="1">
                <a:effectLst/>
                <a:latin typeface="Calibri" panose="020F0502020204030204" pitchFamily="34" charset="0"/>
                <a:ea typeface="Calibri" panose="020F0502020204030204" pitchFamily="34" charset="0"/>
                <a:cs typeface="Arial" panose="020B0604020202020204" pitchFamily="34" charset="0"/>
              </a:rPr>
              <a:t>behaviour</a:t>
            </a:r>
            <a:r>
              <a:rPr lang="hu-HU" sz="1800" b="1" dirty="0">
                <a:effectLst/>
                <a:latin typeface="Calibri" panose="020F0502020204030204" pitchFamily="34" charset="0"/>
                <a:ea typeface="Calibri" panose="020F0502020204030204" pitchFamily="34" charset="0"/>
                <a:cs typeface="Arial" panose="020B0604020202020204" pitchFamily="34" charset="0"/>
              </a:rPr>
              <a:t> and </a:t>
            </a:r>
            <a:r>
              <a:rPr lang="hu-HU" sz="1800" b="1" dirty="0" err="1">
                <a:effectLst/>
                <a:latin typeface="Calibri" panose="020F0502020204030204" pitchFamily="34" charset="0"/>
                <a:ea typeface="Calibri" panose="020F0502020204030204" pitchFamily="34" charset="0"/>
                <a:cs typeface="Arial" panose="020B0604020202020204" pitchFamily="34" charset="0"/>
              </a:rPr>
              <a:t>awareness</a:t>
            </a:r>
            <a:endParaRPr lang="hu-HU" sz="1800" dirty="0">
              <a:effectLst/>
              <a:latin typeface="Calibri" panose="020F0502020204030204" pitchFamily="34" charset="0"/>
              <a:ea typeface="Calibri" panose="020F0502020204030204" pitchFamily="34" charset="0"/>
              <a:cs typeface="Arial" panose="020B0604020202020204" pitchFamily="34" charset="0"/>
            </a:endParaRPr>
          </a:p>
          <a:p>
            <a:endParaRPr lang="hu-HU" dirty="0"/>
          </a:p>
        </p:txBody>
      </p:sp>
      <p:sp>
        <p:nvSpPr>
          <p:cNvPr id="4" name="Dia számának helye 3"/>
          <p:cNvSpPr>
            <a:spLocks noGrp="1"/>
          </p:cNvSpPr>
          <p:nvPr>
            <p:ph type="sldNum" sz="quarter" idx="5"/>
          </p:nvPr>
        </p:nvSpPr>
        <p:spPr/>
        <p:txBody>
          <a:bodyPr/>
          <a:lstStyle/>
          <a:p>
            <a:fld id="{E207E50C-1E22-43DC-B3E1-119E2EE8F7D9}" type="slidenum">
              <a:rPr lang="hu-HU" smtClean="0"/>
              <a:t>10</a:t>
            </a:fld>
            <a:endParaRPr lang="hu-HU"/>
          </a:p>
        </p:txBody>
      </p:sp>
    </p:spTree>
    <p:extLst>
      <p:ext uri="{BB962C8B-B14F-4D97-AF65-F5344CB8AC3E}">
        <p14:creationId xmlns:p14="http://schemas.microsoft.com/office/powerpoint/2010/main" val="974839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723878"/>
            <a:ext cx="9144000" cy="517545"/>
          </a:xfrm>
          <a:prstGeom prst="rect">
            <a:avLst/>
          </a:prstGeom>
        </p:spPr>
        <p:txBody>
          <a:bodyPr anchor="ctr"/>
          <a:lstStyle>
            <a:lvl1pPr marL="0" indent="0" algn="ctr">
              <a:lnSpc>
                <a:spcPct val="100000"/>
              </a:lnSpc>
              <a:buNone/>
              <a:defRPr sz="3600" b="1" baseline="0">
                <a:latin typeface="+mn-lt"/>
                <a:cs typeface="Arial" pitchFamily="34" charset="0"/>
              </a:defRPr>
            </a:lvl1pPr>
          </a:lstStyle>
          <a:p>
            <a:pPr lvl="0"/>
            <a:r>
              <a:rPr lang="en-US" altLang="ko-KR" dirty="0">
                <a:ea typeface="맑은 고딕" pitchFamily="50" charset="-127"/>
              </a:rPr>
              <a:t>FREE PPT TEMPLATES</a:t>
            </a:r>
            <a:endParaRPr lang="en-US" altLang="ko-KR" dirty="0"/>
          </a:p>
        </p:txBody>
      </p:sp>
      <p:sp>
        <p:nvSpPr>
          <p:cNvPr id="11" name="Text Placeholder 9"/>
          <p:cNvSpPr>
            <a:spLocks noGrp="1"/>
          </p:cNvSpPr>
          <p:nvPr>
            <p:ph type="body" sz="quarter" idx="11" hasCustomPrompt="1"/>
          </p:nvPr>
        </p:nvSpPr>
        <p:spPr>
          <a:xfrm>
            <a:off x="-148" y="4241422"/>
            <a:ext cx="9144000" cy="432048"/>
          </a:xfrm>
          <a:prstGeom prst="rect">
            <a:avLst/>
          </a:prstGeom>
        </p:spPr>
        <p:txBody>
          <a:bodyPr anchor="ctr"/>
          <a:lstStyle>
            <a:lvl1pPr marL="0" indent="0" algn="ctr">
              <a:lnSpc>
                <a:spcPct val="100000"/>
              </a:lnSpc>
              <a:buNone/>
              <a:defRPr sz="1400" b="1" baseline="0">
                <a:latin typeface="+mn-lt"/>
                <a:cs typeface="Arial" pitchFamily="34" charset="0"/>
              </a:defRPr>
            </a:lvl1pPr>
          </a:lstStyle>
          <a:p>
            <a:pPr lvl="0"/>
            <a:r>
              <a:rPr lang="en-US" altLang="ko-KR" dirty="0"/>
              <a:t>INSTERT THE TITLE</a:t>
            </a:r>
          </a:p>
          <a:p>
            <a:pPr lvl="0"/>
            <a:r>
              <a:rPr lang="en-US" altLang="ko-KR" dirty="0"/>
              <a:t>OF YOUR PRESENTATION HERE</a:t>
            </a:r>
            <a:endParaRPr lang="ko-KR" altLang="en-US" dirty="0"/>
          </a:p>
        </p:txBody>
      </p:sp>
      <p:pic>
        <p:nvPicPr>
          <p:cNvPr id="1027" name="Picture 3" descr="G:\002-KIMS BUSINESS\007-02-Googleslidesppt\02-GSppt-Contents-Kim\20170429\07-\item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97442" y="310690"/>
            <a:ext cx="6414918" cy="325454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userDrawn="1"/>
        </p:nvGrpSpPr>
        <p:grpSpPr>
          <a:xfrm>
            <a:off x="2366" y="5048249"/>
            <a:ext cx="9141634" cy="105933"/>
            <a:chOff x="2267744" y="4865360"/>
            <a:chExt cx="8064896" cy="154663"/>
          </a:xfrm>
        </p:grpSpPr>
        <p:sp>
          <p:nvSpPr>
            <p:cNvPr id="2" name="Rectangle 1"/>
            <p:cNvSpPr/>
            <p:nvPr userDrawn="1"/>
          </p:nvSpPr>
          <p:spPr>
            <a:xfrm>
              <a:off x="2267744" y="4872209"/>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2771800" y="4872088"/>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3275856" y="4870431"/>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3779912" y="4870310"/>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4283968"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4788024"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292080"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796136"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300192"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804248"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8304"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812360"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8316416" y="4865481"/>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8820472" y="4865360"/>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9324528" y="4871445"/>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9828584" y="4871324"/>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2" name="Rectangle 1"/>
          <p:cNvSpPr/>
          <p:nvPr userDrawn="1"/>
        </p:nvSpPr>
        <p:spPr>
          <a:xfrm>
            <a:off x="0" y="0"/>
            <a:ext cx="9144000"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pic>
        <p:nvPicPr>
          <p:cNvPr id="5" name="Picture 2" descr="D:\Fullppt\PNG이미지\핸드폰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77798" y="1079005"/>
            <a:ext cx="3373328" cy="4085033"/>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6516216" y="1217153"/>
            <a:ext cx="1945465" cy="300514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grpSp>
        <p:nvGrpSpPr>
          <p:cNvPr id="30" name="Group 2">
            <a:extLst>
              <a:ext uri="{FF2B5EF4-FFF2-40B4-BE49-F238E27FC236}">
                <a16:creationId xmlns:a16="http://schemas.microsoft.com/office/drawing/2014/main" id="{8B87355E-D241-4F84-8E34-F12EFC8C5311}"/>
              </a:ext>
            </a:extLst>
          </p:cNvPr>
          <p:cNvGrpSpPr/>
          <p:nvPr userDrawn="1"/>
        </p:nvGrpSpPr>
        <p:grpSpPr>
          <a:xfrm>
            <a:off x="2366" y="5048249"/>
            <a:ext cx="9141634" cy="105933"/>
            <a:chOff x="2267744" y="4865360"/>
            <a:chExt cx="8064896" cy="154663"/>
          </a:xfrm>
        </p:grpSpPr>
        <p:sp>
          <p:nvSpPr>
            <p:cNvPr id="31" name="Rectangle 1">
              <a:extLst>
                <a:ext uri="{FF2B5EF4-FFF2-40B4-BE49-F238E27FC236}">
                  <a16:creationId xmlns:a16="http://schemas.microsoft.com/office/drawing/2014/main" id="{8A80B83A-8DB6-4419-B9E6-5F4B7AD8250B}"/>
                </a:ext>
              </a:extLst>
            </p:cNvPr>
            <p:cNvSpPr/>
            <p:nvPr userDrawn="1"/>
          </p:nvSpPr>
          <p:spPr>
            <a:xfrm>
              <a:off x="2267744" y="4872209"/>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6">
              <a:extLst>
                <a:ext uri="{FF2B5EF4-FFF2-40B4-BE49-F238E27FC236}">
                  <a16:creationId xmlns:a16="http://schemas.microsoft.com/office/drawing/2014/main" id="{43C72C95-08A5-4AE8-AA2B-7F0F1D15237D}"/>
                </a:ext>
              </a:extLst>
            </p:cNvPr>
            <p:cNvSpPr/>
            <p:nvPr userDrawn="1"/>
          </p:nvSpPr>
          <p:spPr>
            <a:xfrm>
              <a:off x="2771800" y="4872088"/>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7">
              <a:extLst>
                <a:ext uri="{FF2B5EF4-FFF2-40B4-BE49-F238E27FC236}">
                  <a16:creationId xmlns:a16="http://schemas.microsoft.com/office/drawing/2014/main" id="{F744013E-0792-4E51-B21F-CE2E88A9BDF0}"/>
                </a:ext>
              </a:extLst>
            </p:cNvPr>
            <p:cNvSpPr/>
            <p:nvPr userDrawn="1"/>
          </p:nvSpPr>
          <p:spPr>
            <a:xfrm>
              <a:off x="3275856" y="4870431"/>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8">
              <a:extLst>
                <a:ext uri="{FF2B5EF4-FFF2-40B4-BE49-F238E27FC236}">
                  <a16:creationId xmlns:a16="http://schemas.microsoft.com/office/drawing/2014/main" id="{5048D8BC-6BEB-40DA-A91D-AE076BF3D670}"/>
                </a:ext>
              </a:extLst>
            </p:cNvPr>
            <p:cNvSpPr/>
            <p:nvPr userDrawn="1"/>
          </p:nvSpPr>
          <p:spPr>
            <a:xfrm>
              <a:off x="3779912" y="4870310"/>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11">
              <a:extLst>
                <a:ext uri="{FF2B5EF4-FFF2-40B4-BE49-F238E27FC236}">
                  <a16:creationId xmlns:a16="http://schemas.microsoft.com/office/drawing/2014/main" id="{80C6D9FC-EAE8-4EFC-AD4C-7A54C93E55DE}"/>
                </a:ext>
              </a:extLst>
            </p:cNvPr>
            <p:cNvSpPr/>
            <p:nvPr userDrawn="1"/>
          </p:nvSpPr>
          <p:spPr>
            <a:xfrm>
              <a:off x="4283968"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2">
              <a:extLst>
                <a:ext uri="{FF2B5EF4-FFF2-40B4-BE49-F238E27FC236}">
                  <a16:creationId xmlns:a16="http://schemas.microsoft.com/office/drawing/2014/main" id="{8CA4EF62-C0AE-487F-99C8-557E9C34CF58}"/>
                </a:ext>
              </a:extLst>
            </p:cNvPr>
            <p:cNvSpPr/>
            <p:nvPr userDrawn="1"/>
          </p:nvSpPr>
          <p:spPr>
            <a:xfrm>
              <a:off x="4788024"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13">
              <a:extLst>
                <a:ext uri="{FF2B5EF4-FFF2-40B4-BE49-F238E27FC236}">
                  <a16:creationId xmlns:a16="http://schemas.microsoft.com/office/drawing/2014/main" id="{C99470B5-F69C-47A6-A008-A055BC5A021B}"/>
                </a:ext>
              </a:extLst>
            </p:cNvPr>
            <p:cNvSpPr/>
            <p:nvPr userDrawn="1"/>
          </p:nvSpPr>
          <p:spPr>
            <a:xfrm>
              <a:off x="5292080"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14">
              <a:extLst>
                <a:ext uri="{FF2B5EF4-FFF2-40B4-BE49-F238E27FC236}">
                  <a16:creationId xmlns:a16="http://schemas.microsoft.com/office/drawing/2014/main" id="{0B0E86D1-5B0C-4381-A5AE-15D3B0AA4D84}"/>
                </a:ext>
              </a:extLst>
            </p:cNvPr>
            <p:cNvSpPr/>
            <p:nvPr userDrawn="1"/>
          </p:nvSpPr>
          <p:spPr>
            <a:xfrm>
              <a:off x="5796136"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15">
              <a:extLst>
                <a:ext uri="{FF2B5EF4-FFF2-40B4-BE49-F238E27FC236}">
                  <a16:creationId xmlns:a16="http://schemas.microsoft.com/office/drawing/2014/main" id="{87B717A4-B04E-47EF-9C2D-21FC12E3AC70}"/>
                </a:ext>
              </a:extLst>
            </p:cNvPr>
            <p:cNvSpPr/>
            <p:nvPr userDrawn="1"/>
          </p:nvSpPr>
          <p:spPr>
            <a:xfrm>
              <a:off x="6300192"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16">
              <a:extLst>
                <a:ext uri="{FF2B5EF4-FFF2-40B4-BE49-F238E27FC236}">
                  <a16:creationId xmlns:a16="http://schemas.microsoft.com/office/drawing/2014/main" id="{08993359-6EE8-4F9B-A1B6-07CADFE356A7}"/>
                </a:ext>
              </a:extLst>
            </p:cNvPr>
            <p:cNvSpPr/>
            <p:nvPr userDrawn="1"/>
          </p:nvSpPr>
          <p:spPr>
            <a:xfrm>
              <a:off x="6804248"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17">
              <a:extLst>
                <a:ext uri="{FF2B5EF4-FFF2-40B4-BE49-F238E27FC236}">
                  <a16:creationId xmlns:a16="http://schemas.microsoft.com/office/drawing/2014/main" id="{28BBF0BD-20A1-4BE9-8F51-98ACCA87025F}"/>
                </a:ext>
              </a:extLst>
            </p:cNvPr>
            <p:cNvSpPr/>
            <p:nvPr userDrawn="1"/>
          </p:nvSpPr>
          <p:spPr>
            <a:xfrm>
              <a:off x="7308304"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18">
              <a:extLst>
                <a:ext uri="{FF2B5EF4-FFF2-40B4-BE49-F238E27FC236}">
                  <a16:creationId xmlns:a16="http://schemas.microsoft.com/office/drawing/2014/main" id="{E5999C32-E7D0-45EA-9ED9-5C3EBEF6D1A2}"/>
                </a:ext>
              </a:extLst>
            </p:cNvPr>
            <p:cNvSpPr/>
            <p:nvPr userDrawn="1"/>
          </p:nvSpPr>
          <p:spPr>
            <a:xfrm>
              <a:off x="7812360"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19">
              <a:extLst>
                <a:ext uri="{FF2B5EF4-FFF2-40B4-BE49-F238E27FC236}">
                  <a16:creationId xmlns:a16="http://schemas.microsoft.com/office/drawing/2014/main" id="{493FEA4D-D2EC-42FF-815F-E1C62644F9D6}"/>
                </a:ext>
              </a:extLst>
            </p:cNvPr>
            <p:cNvSpPr/>
            <p:nvPr userDrawn="1"/>
          </p:nvSpPr>
          <p:spPr>
            <a:xfrm>
              <a:off x="8316416" y="4865481"/>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20">
              <a:extLst>
                <a:ext uri="{FF2B5EF4-FFF2-40B4-BE49-F238E27FC236}">
                  <a16:creationId xmlns:a16="http://schemas.microsoft.com/office/drawing/2014/main" id="{DD68CD7F-C635-4A31-91AE-B21DDAD2D667}"/>
                </a:ext>
              </a:extLst>
            </p:cNvPr>
            <p:cNvSpPr/>
            <p:nvPr userDrawn="1"/>
          </p:nvSpPr>
          <p:spPr>
            <a:xfrm>
              <a:off x="8820472" y="4865360"/>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21">
              <a:extLst>
                <a:ext uri="{FF2B5EF4-FFF2-40B4-BE49-F238E27FC236}">
                  <a16:creationId xmlns:a16="http://schemas.microsoft.com/office/drawing/2014/main" id="{7EBF13E9-9DF3-4DA7-870E-B2463BDBB2FD}"/>
                </a:ext>
              </a:extLst>
            </p:cNvPr>
            <p:cNvSpPr/>
            <p:nvPr userDrawn="1"/>
          </p:nvSpPr>
          <p:spPr>
            <a:xfrm>
              <a:off x="9324528" y="4871445"/>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2">
              <a:extLst>
                <a:ext uri="{FF2B5EF4-FFF2-40B4-BE49-F238E27FC236}">
                  <a16:creationId xmlns:a16="http://schemas.microsoft.com/office/drawing/2014/main" id="{DFA2D170-A948-4315-9FB0-2033E3DE34DA}"/>
                </a:ext>
              </a:extLst>
            </p:cNvPr>
            <p:cNvSpPr/>
            <p:nvPr userDrawn="1"/>
          </p:nvSpPr>
          <p:spPr>
            <a:xfrm>
              <a:off x="9828584" y="4871324"/>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47361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Rectangle 22"/>
          <p:cNvSpPr/>
          <p:nvPr userDrawn="1"/>
        </p:nvSpPr>
        <p:spPr>
          <a:xfrm>
            <a:off x="107504" y="123478"/>
            <a:ext cx="8928992" cy="4896544"/>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0" hasCustomPrompt="1"/>
          </p:nvPr>
        </p:nvSpPr>
        <p:spPr>
          <a:xfrm>
            <a:off x="0" y="195486"/>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771550"/>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2" descr="D:\Fullppt\005-PNG이미지\모니터.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9755" y="1131590"/>
            <a:ext cx="3312368" cy="2943690"/>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4" hasCustomPrompt="1"/>
          </p:nvPr>
        </p:nvSpPr>
        <p:spPr>
          <a:xfrm>
            <a:off x="1154419" y="1237310"/>
            <a:ext cx="3043041" cy="184202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pic>
        <p:nvPicPr>
          <p:cNvPr id="7" name="Picture 2" descr="D:\Fullppt\005-PNG이미지\모니터.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64171" y="1117462"/>
            <a:ext cx="3312368" cy="2943690"/>
          </a:xfrm>
          <a:prstGeom prst="rect">
            <a:avLst/>
          </a:prstGeom>
          <a:noFill/>
          <a:extLst>
            <a:ext uri="{909E8E84-426E-40DD-AFC4-6F175D3DCCD1}">
              <a14:hiddenFill xmlns:a14="http://schemas.microsoft.com/office/drawing/2010/main">
                <a:solidFill>
                  <a:srgbClr val="FFFFFF"/>
                </a:solidFill>
              </a14:hiddenFill>
            </a:ext>
          </a:extLst>
        </p:spPr>
      </p:pic>
      <p:sp>
        <p:nvSpPr>
          <p:cNvPr id="8" name="Picture Placeholder 2"/>
          <p:cNvSpPr>
            <a:spLocks noGrp="1"/>
          </p:cNvSpPr>
          <p:nvPr>
            <p:ph type="pic" idx="15" hasCustomPrompt="1"/>
          </p:nvPr>
        </p:nvSpPr>
        <p:spPr>
          <a:xfrm>
            <a:off x="4898835" y="1223182"/>
            <a:ext cx="3043041" cy="184202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6364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5" name="Picture Placeholder 2"/>
          <p:cNvSpPr>
            <a:spLocks noGrp="1"/>
          </p:cNvSpPr>
          <p:nvPr>
            <p:ph type="pic" idx="13" hasCustomPrompt="1"/>
          </p:nvPr>
        </p:nvSpPr>
        <p:spPr>
          <a:xfrm>
            <a:off x="0" y="0"/>
            <a:ext cx="4572000" cy="1710000"/>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5" hasCustomPrompt="1"/>
          </p:nvPr>
        </p:nvSpPr>
        <p:spPr>
          <a:xfrm>
            <a:off x="4572000" y="1715444"/>
            <a:ext cx="4572000" cy="1710000"/>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6" hasCustomPrompt="1"/>
          </p:nvPr>
        </p:nvSpPr>
        <p:spPr>
          <a:xfrm>
            <a:off x="0" y="3433500"/>
            <a:ext cx="4572000" cy="1710000"/>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771326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Images and Contents Layout">
    <p:spTree>
      <p:nvGrpSpPr>
        <p:cNvPr id="1" name=""/>
        <p:cNvGrpSpPr/>
        <p:nvPr/>
      </p:nvGrpSpPr>
      <p:grpSpPr>
        <a:xfrm>
          <a:off x="0" y="0"/>
          <a:ext cx="0" cy="0"/>
          <a:chOff x="0" y="0"/>
          <a:chExt cx="0" cy="0"/>
        </a:xfrm>
      </p:grpSpPr>
      <p:sp>
        <p:nvSpPr>
          <p:cNvPr id="5" name="Picture Placeholder 2"/>
          <p:cNvSpPr>
            <a:spLocks noGrp="1"/>
          </p:cNvSpPr>
          <p:nvPr>
            <p:ph type="pic" idx="13" hasCustomPrompt="1"/>
          </p:nvPr>
        </p:nvSpPr>
        <p:spPr>
          <a:xfrm>
            <a:off x="3923928" y="0"/>
            <a:ext cx="5220072" cy="314781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 hasCustomPrompt="1"/>
          </p:nvPr>
        </p:nvSpPr>
        <p:spPr>
          <a:xfrm>
            <a:off x="611560" y="2787774"/>
            <a:ext cx="2880320" cy="201622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832264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5" name="Picture Placeholder 2"/>
          <p:cNvSpPr>
            <a:spLocks noGrp="1"/>
          </p:cNvSpPr>
          <p:nvPr>
            <p:ph type="pic" idx="12" hasCustomPrompt="1"/>
          </p:nvPr>
        </p:nvSpPr>
        <p:spPr>
          <a:xfrm>
            <a:off x="0" y="0"/>
            <a:ext cx="9144000" cy="329183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40360793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Images and Contents Layout">
    <p:spTree>
      <p:nvGrpSpPr>
        <p:cNvPr id="1" name=""/>
        <p:cNvGrpSpPr/>
        <p:nvPr/>
      </p:nvGrpSpPr>
      <p:grpSpPr>
        <a:xfrm>
          <a:off x="0" y="0"/>
          <a:ext cx="0" cy="0"/>
          <a:chOff x="0" y="0"/>
          <a:chExt cx="0" cy="0"/>
        </a:xfrm>
      </p:grpSpPr>
      <p:sp>
        <p:nvSpPr>
          <p:cNvPr id="5" name="Picture Placeholder 2"/>
          <p:cNvSpPr>
            <a:spLocks noGrp="1"/>
          </p:cNvSpPr>
          <p:nvPr>
            <p:ph type="pic" idx="12" hasCustomPrompt="1"/>
          </p:nvPr>
        </p:nvSpPr>
        <p:spPr>
          <a:xfrm>
            <a:off x="0" y="0"/>
            <a:ext cx="9144000" cy="51435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82525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15" name="그림 개체 틀 14">
            <a:extLst>
              <a:ext uri="{FF2B5EF4-FFF2-40B4-BE49-F238E27FC236}">
                <a16:creationId xmlns:a16="http://schemas.microsoft.com/office/drawing/2014/main" id="{9ECFE99B-B579-4A3C-A87A-75084AC09EE1}"/>
              </a:ext>
            </a:extLst>
          </p:cNvPr>
          <p:cNvSpPr>
            <a:spLocks noGrp="1"/>
          </p:cNvSpPr>
          <p:nvPr>
            <p:ph type="pic" idx="13" hasCustomPrompt="1"/>
          </p:nvPr>
        </p:nvSpPr>
        <p:spPr>
          <a:xfrm>
            <a:off x="0" y="0"/>
            <a:ext cx="4499992" cy="2499742"/>
          </a:xfrm>
          <a:custGeom>
            <a:avLst/>
            <a:gdLst>
              <a:gd name="connsiteX0" fmla="*/ 0 w 4499992"/>
              <a:gd name="connsiteY0" fmla="*/ 0 h 2499742"/>
              <a:gd name="connsiteX1" fmla="*/ 4499992 w 4499992"/>
              <a:gd name="connsiteY1" fmla="*/ 0 h 2499742"/>
              <a:gd name="connsiteX2" fmla="*/ 4499992 w 4499992"/>
              <a:gd name="connsiteY2" fmla="*/ 1368152 h 2499742"/>
              <a:gd name="connsiteX3" fmla="*/ 3372247 w 4499992"/>
              <a:gd name="connsiteY3" fmla="*/ 1368152 h 2499742"/>
              <a:gd name="connsiteX4" fmla="*/ 3372247 w 4499992"/>
              <a:gd name="connsiteY4" fmla="*/ 2499742 h 2499742"/>
              <a:gd name="connsiteX5" fmla="*/ 0 w 4499992"/>
              <a:gd name="connsiteY5" fmla="*/ 2499742 h 24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99992" h="2499742">
                <a:moveTo>
                  <a:pt x="0" y="0"/>
                </a:moveTo>
                <a:lnTo>
                  <a:pt x="4499992" y="0"/>
                </a:lnTo>
                <a:lnTo>
                  <a:pt x="4499992" y="1368152"/>
                </a:lnTo>
                <a:lnTo>
                  <a:pt x="3372247" y="1368152"/>
                </a:lnTo>
                <a:lnTo>
                  <a:pt x="3372247" y="2499742"/>
                </a:lnTo>
                <a:lnTo>
                  <a:pt x="0" y="2499742"/>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4" name="그림 개체 틀 13">
            <a:extLst>
              <a:ext uri="{FF2B5EF4-FFF2-40B4-BE49-F238E27FC236}">
                <a16:creationId xmlns:a16="http://schemas.microsoft.com/office/drawing/2014/main" id="{F4858D0D-29DA-4F26-AF18-C0DEB17ABC84}"/>
              </a:ext>
            </a:extLst>
          </p:cNvPr>
          <p:cNvSpPr>
            <a:spLocks noGrp="1"/>
          </p:cNvSpPr>
          <p:nvPr>
            <p:ph type="pic" idx="15" hasCustomPrompt="1"/>
          </p:nvPr>
        </p:nvSpPr>
        <p:spPr>
          <a:xfrm>
            <a:off x="4644008" y="0"/>
            <a:ext cx="4499992" cy="2499742"/>
          </a:xfrm>
          <a:custGeom>
            <a:avLst/>
            <a:gdLst>
              <a:gd name="connsiteX0" fmla="*/ 0 w 4499992"/>
              <a:gd name="connsiteY0" fmla="*/ 0 h 2499742"/>
              <a:gd name="connsiteX1" fmla="*/ 4499992 w 4499992"/>
              <a:gd name="connsiteY1" fmla="*/ 0 h 2499742"/>
              <a:gd name="connsiteX2" fmla="*/ 4499992 w 4499992"/>
              <a:gd name="connsiteY2" fmla="*/ 2499742 h 2499742"/>
              <a:gd name="connsiteX3" fmla="*/ 1137667 w 4499992"/>
              <a:gd name="connsiteY3" fmla="*/ 2499742 h 2499742"/>
              <a:gd name="connsiteX4" fmla="*/ 1137667 w 4499992"/>
              <a:gd name="connsiteY4" fmla="*/ 1368152 h 2499742"/>
              <a:gd name="connsiteX5" fmla="*/ 0 w 4499992"/>
              <a:gd name="connsiteY5" fmla="*/ 1368152 h 24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99992" h="2499742">
                <a:moveTo>
                  <a:pt x="0" y="0"/>
                </a:moveTo>
                <a:lnTo>
                  <a:pt x="4499992" y="0"/>
                </a:lnTo>
                <a:lnTo>
                  <a:pt x="4499992" y="2499742"/>
                </a:lnTo>
                <a:lnTo>
                  <a:pt x="1137667" y="2499742"/>
                </a:lnTo>
                <a:lnTo>
                  <a:pt x="1137667" y="1368152"/>
                </a:lnTo>
                <a:lnTo>
                  <a:pt x="0" y="1368152"/>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그림 개체 틀 12">
            <a:extLst>
              <a:ext uri="{FF2B5EF4-FFF2-40B4-BE49-F238E27FC236}">
                <a16:creationId xmlns:a16="http://schemas.microsoft.com/office/drawing/2014/main" id="{400095AA-D917-4540-B014-EEDB5478D0D8}"/>
              </a:ext>
            </a:extLst>
          </p:cNvPr>
          <p:cNvSpPr>
            <a:spLocks noGrp="1"/>
          </p:cNvSpPr>
          <p:nvPr>
            <p:ph type="pic" idx="16" hasCustomPrompt="1"/>
          </p:nvPr>
        </p:nvSpPr>
        <p:spPr>
          <a:xfrm>
            <a:off x="4644008" y="2643759"/>
            <a:ext cx="4499992" cy="2499742"/>
          </a:xfrm>
          <a:custGeom>
            <a:avLst/>
            <a:gdLst>
              <a:gd name="connsiteX0" fmla="*/ 1137667 w 4499992"/>
              <a:gd name="connsiteY0" fmla="*/ 0 h 2499742"/>
              <a:gd name="connsiteX1" fmla="*/ 4499992 w 4499992"/>
              <a:gd name="connsiteY1" fmla="*/ 0 h 2499742"/>
              <a:gd name="connsiteX2" fmla="*/ 4499992 w 4499992"/>
              <a:gd name="connsiteY2" fmla="*/ 2499742 h 2499742"/>
              <a:gd name="connsiteX3" fmla="*/ 0 w 4499992"/>
              <a:gd name="connsiteY3" fmla="*/ 2499742 h 2499742"/>
              <a:gd name="connsiteX4" fmla="*/ 0 w 4499992"/>
              <a:gd name="connsiteY4" fmla="*/ 1118616 h 2499742"/>
              <a:gd name="connsiteX5" fmla="*/ 1137667 w 4499992"/>
              <a:gd name="connsiteY5" fmla="*/ 1118616 h 24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99992" h="2499742">
                <a:moveTo>
                  <a:pt x="1137667" y="0"/>
                </a:moveTo>
                <a:lnTo>
                  <a:pt x="4499992" y="0"/>
                </a:lnTo>
                <a:lnTo>
                  <a:pt x="4499992" y="2499742"/>
                </a:lnTo>
                <a:lnTo>
                  <a:pt x="0" y="2499742"/>
                </a:lnTo>
                <a:lnTo>
                  <a:pt x="0" y="1118616"/>
                </a:lnTo>
                <a:lnTo>
                  <a:pt x="1137667" y="1118616"/>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6" name="그림 개체 틀 15">
            <a:extLst>
              <a:ext uri="{FF2B5EF4-FFF2-40B4-BE49-F238E27FC236}">
                <a16:creationId xmlns:a16="http://schemas.microsoft.com/office/drawing/2014/main" id="{E797F658-C176-47C2-AEB4-F20B23921179}"/>
              </a:ext>
            </a:extLst>
          </p:cNvPr>
          <p:cNvSpPr>
            <a:spLocks noGrp="1"/>
          </p:cNvSpPr>
          <p:nvPr>
            <p:ph type="pic" idx="17" hasCustomPrompt="1"/>
          </p:nvPr>
        </p:nvSpPr>
        <p:spPr>
          <a:xfrm>
            <a:off x="0" y="2643759"/>
            <a:ext cx="4499992" cy="2499742"/>
          </a:xfrm>
          <a:custGeom>
            <a:avLst/>
            <a:gdLst>
              <a:gd name="connsiteX0" fmla="*/ 0 w 4499992"/>
              <a:gd name="connsiteY0" fmla="*/ 0 h 2499742"/>
              <a:gd name="connsiteX1" fmla="*/ 3372247 w 4499992"/>
              <a:gd name="connsiteY1" fmla="*/ 0 h 2499742"/>
              <a:gd name="connsiteX2" fmla="*/ 3372247 w 4499992"/>
              <a:gd name="connsiteY2" fmla="*/ 1118616 h 2499742"/>
              <a:gd name="connsiteX3" fmla="*/ 4499992 w 4499992"/>
              <a:gd name="connsiteY3" fmla="*/ 1118616 h 2499742"/>
              <a:gd name="connsiteX4" fmla="*/ 4499992 w 4499992"/>
              <a:gd name="connsiteY4" fmla="*/ 2499742 h 2499742"/>
              <a:gd name="connsiteX5" fmla="*/ 0 w 4499992"/>
              <a:gd name="connsiteY5" fmla="*/ 2499742 h 249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99992" h="2499742">
                <a:moveTo>
                  <a:pt x="0" y="0"/>
                </a:moveTo>
                <a:lnTo>
                  <a:pt x="3372247" y="0"/>
                </a:lnTo>
                <a:lnTo>
                  <a:pt x="3372247" y="1118616"/>
                </a:lnTo>
                <a:lnTo>
                  <a:pt x="4499992" y="1118616"/>
                </a:lnTo>
                <a:lnTo>
                  <a:pt x="4499992" y="2499742"/>
                </a:lnTo>
                <a:lnTo>
                  <a:pt x="0" y="2499742"/>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054550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5" name="Rectangle 4"/>
          <p:cNvSpPr/>
          <p:nvPr userDrawn="1"/>
        </p:nvSpPr>
        <p:spPr>
          <a:xfrm>
            <a:off x="3491880" y="2571750"/>
            <a:ext cx="2160240" cy="2571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b="0">
              <a:solidFill>
                <a:schemeClr val="tx1">
                  <a:lumMod val="75000"/>
                  <a:lumOff val="25000"/>
                </a:schemeClr>
              </a:solidFill>
              <a:latin typeface="+mn-lt"/>
            </a:endParaRPr>
          </a:p>
        </p:txBody>
      </p:sp>
      <p:sp>
        <p:nvSpPr>
          <p:cNvPr id="6" name="Picture Placeholder 2"/>
          <p:cNvSpPr>
            <a:spLocks noGrp="1"/>
          </p:cNvSpPr>
          <p:nvPr>
            <p:ph type="pic" idx="14" hasCustomPrompt="1"/>
          </p:nvPr>
        </p:nvSpPr>
        <p:spPr>
          <a:xfrm>
            <a:off x="5652120" y="2571750"/>
            <a:ext cx="3491880" cy="2571750"/>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5" hasCustomPrompt="1"/>
          </p:nvPr>
        </p:nvSpPr>
        <p:spPr>
          <a:xfrm>
            <a:off x="0" y="2561481"/>
            <a:ext cx="1740797" cy="1296144"/>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6" hasCustomPrompt="1"/>
          </p:nvPr>
        </p:nvSpPr>
        <p:spPr>
          <a:xfrm>
            <a:off x="1739834" y="2561481"/>
            <a:ext cx="1752046" cy="1296144"/>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7" hasCustomPrompt="1"/>
          </p:nvPr>
        </p:nvSpPr>
        <p:spPr>
          <a:xfrm>
            <a:off x="0" y="3857625"/>
            <a:ext cx="3491880" cy="1296144"/>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Picture Placeholder 2"/>
          <p:cNvSpPr>
            <a:spLocks noGrp="1"/>
          </p:cNvSpPr>
          <p:nvPr>
            <p:ph type="pic" idx="13" hasCustomPrompt="1"/>
          </p:nvPr>
        </p:nvSpPr>
        <p:spPr>
          <a:xfrm>
            <a:off x="0" y="0"/>
            <a:ext cx="4572000" cy="2571750"/>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4" name="Picture Placeholder 2"/>
          <p:cNvSpPr>
            <a:spLocks noGrp="1"/>
          </p:cNvSpPr>
          <p:nvPr>
            <p:ph type="pic" idx="18" hasCustomPrompt="1"/>
          </p:nvPr>
        </p:nvSpPr>
        <p:spPr>
          <a:xfrm>
            <a:off x="4572000" y="0"/>
            <a:ext cx="4572000" cy="2571750"/>
          </a:xfrm>
          <a:prstGeom prst="rect">
            <a:avLst/>
          </a:prstGeom>
          <a:solidFill>
            <a:schemeClr val="bg1">
              <a:lumMod val="95000"/>
            </a:schemeClr>
          </a:solidFill>
        </p:spPr>
        <p:txBody>
          <a:bodyPr anchor="ctr"/>
          <a:lstStyle>
            <a:lvl1pPr marL="0" indent="0" algn="ctr">
              <a:buNone/>
              <a:defRPr sz="1200" b="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7342147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ICON SETS LAYOUT</a:t>
            </a:r>
          </a:p>
        </p:txBody>
      </p:sp>
      <p:grpSp>
        <p:nvGrpSpPr>
          <p:cNvPr id="5" name="Group 4"/>
          <p:cNvGrpSpPr/>
          <p:nvPr userDrawn="1"/>
        </p:nvGrpSpPr>
        <p:grpSpPr>
          <a:xfrm>
            <a:off x="354008" y="1131589"/>
            <a:ext cx="2849840" cy="3649171"/>
            <a:chOff x="354008" y="1131589"/>
            <a:chExt cx="2849840" cy="3649171"/>
          </a:xfrm>
        </p:grpSpPr>
        <p:sp>
          <p:nvSpPr>
            <p:cNvPr id="6" name="Rounded Rectangle 5"/>
            <p:cNvSpPr/>
            <p:nvPr/>
          </p:nvSpPr>
          <p:spPr>
            <a:xfrm>
              <a:off x="354008" y="1131589"/>
              <a:ext cx="2849840" cy="3649171"/>
            </a:xfrm>
            <a:prstGeom prst="roundRect">
              <a:avLst>
                <a:gd name="adj" fmla="val 3968"/>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 name="Rounded Rectangle 8"/>
            <p:cNvSpPr/>
            <p:nvPr/>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2" name="Half Frame 11"/>
            <p:cNvSpPr/>
            <p:nvPr/>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Tree>
    <p:extLst>
      <p:ext uri="{BB962C8B-B14F-4D97-AF65-F5344CB8AC3E}">
        <p14:creationId xmlns:p14="http://schemas.microsoft.com/office/powerpoint/2010/main" val="738182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grpSp>
        <p:nvGrpSpPr>
          <p:cNvPr id="4" name="Group 3"/>
          <p:cNvGrpSpPr/>
          <p:nvPr userDrawn="1"/>
        </p:nvGrpSpPr>
        <p:grpSpPr>
          <a:xfrm>
            <a:off x="0" y="1347614"/>
            <a:ext cx="9144000" cy="2448272"/>
            <a:chOff x="0" y="1347614"/>
            <a:chExt cx="9144000" cy="2448272"/>
          </a:xfrm>
          <a:solidFill>
            <a:srgbClr val="649941">
              <a:alpha val="85000"/>
            </a:srgbClr>
          </a:solidFill>
        </p:grpSpPr>
        <p:sp>
          <p:nvSpPr>
            <p:cNvPr id="2" name="Rectangle 1"/>
            <p:cNvSpPr/>
            <p:nvPr userDrawn="1"/>
          </p:nvSpPr>
          <p:spPr>
            <a:xfrm>
              <a:off x="0" y="1347614"/>
              <a:ext cx="9144000" cy="244827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userDrawn="1"/>
          </p:nvSpPr>
          <p:spPr>
            <a:xfrm>
              <a:off x="0" y="1923678"/>
              <a:ext cx="9144000" cy="1224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0" name="Text Placeholder 9"/>
          <p:cNvSpPr>
            <a:spLocks noGrp="1"/>
          </p:cNvSpPr>
          <p:nvPr>
            <p:ph type="body" sz="quarter" idx="10" hasCustomPrompt="1"/>
          </p:nvPr>
        </p:nvSpPr>
        <p:spPr>
          <a:xfrm>
            <a:off x="4263027" y="2155604"/>
            <a:ext cx="4880973" cy="473576"/>
          </a:xfrm>
          <a:prstGeom prst="rect">
            <a:avLst/>
          </a:prstGeom>
        </p:spPr>
        <p:txBody>
          <a:bodyPr anchor="ctr"/>
          <a:lstStyle>
            <a:lvl1pPr marL="0" indent="0" algn="l">
              <a:buNone/>
              <a:defRPr sz="3600" b="0" baseline="0">
                <a:solidFill>
                  <a:schemeClr val="bg1"/>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4263027" y="2629180"/>
            <a:ext cx="4880973" cy="288032"/>
          </a:xfrm>
          <a:prstGeom prst="rect">
            <a:avLst/>
          </a:prstGeom>
        </p:spPr>
        <p:txBody>
          <a:bodyPr anchor="ctr"/>
          <a:lstStyle>
            <a:lvl1pPr marL="0" indent="0" algn="l">
              <a:buNone/>
              <a:defRPr sz="1400" b="0" baseline="0">
                <a:solidFill>
                  <a:schemeClr val="bg1"/>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738235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grpSp>
        <p:nvGrpSpPr>
          <p:cNvPr id="5" name="Group 4"/>
          <p:cNvGrpSpPr/>
          <p:nvPr userDrawn="1"/>
        </p:nvGrpSpPr>
        <p:grpSpPr>
          <a:xfrm>
            <a:off x="2267744" y="0"/>
            <a:ext cx="4608512" cy="5143500"/>
            <a:chOff x="0" y="1347614"/>
            <a:chExt cx="9144000" cy="2448272"/>
          </a:xfrm>
          <a:solidFill>
            <a:srgbClr val="649941">
              <a:alpha val="85000"/>
            </a:srgbClr>
          </a:solidFill>
        </p:grpSpPr>
        <p:sp>
          <p:nvSpPr>
            <p:cNvPr id="6" name="Rectangle 5"/>
            <p:cNvSpPr/>
            <p:nvPr userDrawn="1"/>
          </p:nvSpPr>
          <p:spPr>
            <a:xfrm>
              <a:off x="0" y="1347614"/>
              <a:ext cx="9144000" cy="244827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2286000" y="1347614"/>
              <a:ext cx="4572000" cy="2448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0" name="Text Placeholder 9"/>
          <p:cNvSpPr>
            <a:spLocks noGrp="1"/>
          </p:cNvSpPr>
          <p:nvPr>
            <p:ph type="body" sz="quarter" idx="10" hasCustomPrompt="1"/>
          </p:nvPr>
        </p:nvSpPr>
        <p:spPr>
          <a:xfrm>
            <a:off x="0" y="3363838"/>
            <a:ext cx="9144000" cy="576063"/>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3939902"/>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92247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Slide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723878"/>
            <a:ext cx="9144000" cy="517545"/>
          </a:xfrm>
          <a:prstGeom prst="rect">
            <a:avLst/>
          </a:prstGeom>
        </p:spPr>
        <p:txBody>
          <a:bodyPr anchor="ctr"/>
          <a:lstStyle>
            <a:lvl1pPr marL="0" indent="0" algn="ctr">
              <a:lnSpc>
                <a:spcPct val="100000"/>
              </a:lnSpc>
              <a:buNone/>
              <a:defRPr sz="3600" b="1" baseline="0">
                <a:latin typeface="+mn-lt"/>
                <a:cs typeface="Arial" pitchFamily="34" charset="0"/>
              </a:defRPr>
            </a:lvl1pPr>
          </a:lstStyle>
          <a:p>
            <a:pPr lvl="0"/>
            <a:r>
              <a:rPr lang="en-US" altLang="ko-KR" dirty="0">
                <a:ea typeface="맑은 고딕" pitchFamily="50" charset="-127"/>
              </a:rPr>
              <a:t>FREE PPT TEMPLATES</a:t>
            </a:r>
            <a:endParaRPr lang="en-US" altLang="ko-KR" dirty="0"/>
          </a:p>
        </p:txBody>
      </p:sp>
      <p:sp>
        <p:nvSpPr>
          <p:cNvPr id="11" name="Text Placeholder 9"/>
          <p:cNvSpPr>
            <a:spLocks noGrp="1"/>
          </p:cNvSpPr>
          <p:nvPr>
            <p:ph type="body" sz="quarter" idx="11" hasCustomPrompt="1"/>
          </p:nvPr>
        </p:nvSpPr>
        <p:spPr>
          <a:xfrm>
            <a:off x="-148" y="4241422"/>
            <a:ext cx="9144000" cy="432048"/>
          </a:xfrm>
          <a:prstGeom prst="rect">
            <a:avLst/>
          </a:prstGeom>
        </p:spPr>
        <p:txBody>
          <a:bodyPr anchor="ctr"/>
          <a:lstStyle>
            <a:lvl1pPr marL="0" indent="0" algn="ctr">
              <a:lnSpc>
                <a:spcPct val="100000"/>
              </a:lnSpc>
              <a:buNone/>
              <a:defRPr sz="1400" b="1" baseline="0">
                <a:latin typeface="+mn-lt"/>
                <a:cs typeface="Arial" pitchFamily="34" charset="0"/>
              </a:defRPr>
            </a:lvl1pPr>
          </a:lstStyle>
          <a:p>
            <a:pPr lvl="0"/>
            <a:r>
              <a:rPr lang="en-US" altLang="ko-KR" dirty="0"/>
              <a:t>INSTERT THE TITLE</a:t>
            </a:r>
          </a:p>
          <a:p>
            <a:pPr lvl="0"/>
            <a:r>
              <a:rPr lang="en-US" altLang="ko-KR" dirty="0"/>
              <a:t>OF YOUR PRESENTATION HERE</a:t>
            </a:r>
            <a:endParaRPr lang="ko-KR" altLang="en-US" dirty="0"/>
          </a:p>
        </p:txBody>
      </p:sp>
      <p:pic>
        <p:nvPicPr>
          <p:cNvPr id="1027" name="Picture 3" descr="G:\002-KIMS BUSINESS\007-02-Googleslidesppt\02-GSppt-Contents-Kim\20170429\07-\item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97442" y="310690"/>
            <a:ext cx="6414918" cy="325454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userDrawn="1"/>
        </p:nvGrpSpPr>
        <p:grpSpPr>
          <a:xfrm>
            <a:off x="2366" y="5048249"/>
            <a:ext cx="9141634" cy="105933"/>
            <a:chOff x="2267744" y="4865360"/>
            <a:chExt cx="8064896" cy="154663"/>
          </a:xfrm>
        </p:grpSpPr>
        <p:sp>
          <p:nvSpPr>
            <p:cNvPr id="2" name="Rectangle 1"/>
            <p:cNvSpPr/>
            <p:nvPr userDrawn="1"/>
          </p:nvSpPr>
          <p:spPr>
            <a:xfrm>
              <a:off x="2267744" y="4872209"/>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2771800" y="4872088"/>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3275856" y="4870431"/>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3779912" y="4870310"/>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4283968"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4788024"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292080"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796136"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300192"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804248"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08304"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812360"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8316416" y="4865481"/>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8820472" y="4865360"/>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9324528" y="4871445"/>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9828584" y="4871324"/>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950565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grpSp>
        <p:nvGrpSpPr>
          <p:cNvPr id="5" name="Group 4"/>
          <p:cNvGrpSpPr/>
          <p:nvPr userDrawn="1"/>
        </p:nvGrpSpPr>
        <p:grpSpPr>
          <a:xfrm>
            <a:off x="2267744" y="0"/>
            <a:ext cx="4608512" cy="5143500"/>
            <a:chOff x="0" y="1347614"/>
            <a:chExt cx="9144000" cy="2448272"/>
          </a:xfrm>
          <a:solidFill>
            <a:srgbClr val="649941">
              <a:alpha val="85000"/>
            </a:srgbClr>
          </a:solidFill>
        </p:grpSpPr>
        <p:sp>
          <p:nvSpPr>
            <p:cNvPr id="6" name="Rectangle 5"/>
            <p:cNvSpPr/>
            <p:nvPr userDrawn="1"/>
          </p:nvSpPr>
          <p:spPr>
            <a:xfrm>
              <a:off x="0" y="1347614"/>
              <a:ext cx="9144000" cy="244827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2286000" y="1347614"/>
              <a:ext cx="4572000" cy="2448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0" name="Text Placeholder 9"/>
          <p:cNvSpPr>
            <a:spLocks noGrp="1"/>
          </p:cNvSpPr>
          <p:nvPr>
            <p:ph type="body" sz="quarter" idx="10" hasCustomPrompt="1"/>
          </p:nvPr>
        </p:nvSpPr>
        <p:spPr>
          <a:xfrm>
            <a:off x="0" y="3363838"/>
            <a:ext cx="9144000" cy="576063"/>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3939902"/>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4665488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Images and Contents Layout">
    <p:spTree>
      <p:nvGrpSpPr>
        <p:cNvPr id="1" name=""/>
        <p:cNvGrpSpPr/>
        <p:nvPr/>
      </p:nvGrpSpPr>
      <p:grpSpPr>
        <a:xfrm>
          <a:off x="0" y="0"/>
          <a:ext cx="0" cy="0"/>
          <a:chOff x="0" y="0"/>
          <a:chExt cx="0" cy="0"/>
        </a:xfrm>
      </p:grpSpPr>
      <p:sp>
        <p:nvSpPr>
          <p:cNvPr id="5" name="Picture Placeholder 2"/>
          <p:cNvSpPr>
            <a:spLocks noGrp="1"/>
          </p:cNvSpPr>
          <p:nvPr>
            <p:ph type="pic" idx="13" hasCustomPrompt="1"/>
          </p:nvPr>
        </p:nvSpPr>
        <p:spPr>
          <a:xfrm>
            <a:off x="3923928" y="0"/>
            <a:ext cx="5220072" cy="314781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 hasCustomPrompt="1"/>
          </p:nvPr>
        </p:nvSpPr>
        <p:spPr>
          <a:xfrm>
            <a:off x="611560" y="2787774"/>
            <a:ext cx="2880320" cy="201622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809901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ayout">
    <p:bg>
      <p:bgPr>
        <a:solidFill>
          <a:schemeClr val="bg1"/>
        </a:solidFill>
        <a:effectLst/>
      </p:bgPr>
    </p:bg>
    <p:spTree>
      <p:nvGrpSpPr>
        <p:cNvPr id="1" name=""/>
        <p:cNvGrpSpPr/>
        <p:nvPr/>
      </p:nvGrpSpPr>
      <p:grpSpPr>
        <a:xfrm>
          <a:off x="0" y="0"/>
          <a:ext cx="0" cy="0"/>
          <a:chOff x="0" y="0"/>
          <a:chExt cx="0" cy="0"/>
        </a:xfrm>
      </p:grpSpPr>
      <p:pic>
        <p:nvPicPr>
          <p:cNvPr id="2052" name="Picture 4" descr="G:\002-KIMS BUSINESS\007-02-Googleslidesppt\02-GSppt-Contents-Kim\20170429\07-\item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536" y="1628162"/>
            <a:ext cx="2527764" cy="2527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1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asic Layou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grpSp>
        <p:nvGrpSpPr>
          <p:cNvPr id="23" name="Group 2">
            <a:extLst>
              <a:ext uri="{FF2B5EF4-FFF2-40B4-BE49-F238E27FC236}">
                <a16:creationId xmlns:a16="http://schemas.microsoft.com/office/drawing/2014/main" id="{75A1F0C8-ADE8-49C0-9621-BADA30C5AA62}"/>
              </a:ext>
            </a:extLst>
          </p:cNvPr>
          <p:cNvGrpSpPr/>
          <p:nvPr userDrawn="1"/>
        </p:nvGrpSpPr>
        <p:grpSpPr>
          <a:xfrm>
            <a:off x="2366" y="5048249"/>
            <a:ext cx="9141634" cy="105933"/>
            <a:chOff x="2267744" y="4865360"/>
            <a:chExt cx="8064896" cy="154663"/>
          </a:xfrm>
        </p:grpSpPr>
        <p:sp>
          <p:nvSpPr>
            <p:cNvPr id="24" name="Rectangle 1">
              <a:extLst>
                <a:ext uri="{FF2B5EF4-FFF2-40B4-BE49-F238E27FC236}">
                  <a16:creationId xmlns:a16="http://schemas.microsoft.com/office/drawing/2014/main" id="{F8E22D68-A56D-46FD-BC42-93B4EAE80021}"/>
                </a:ext>
              </a:extLst>
            </p:cNvPr>
            <p:cNvSpPr/>
            <p:nvPr userDrawn="1"/>
          </p:nvSpPr>
          <p:spPr>
            <a:xfrm>
              <a:off x="2267744" y="4872209"/>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6">
              <a:extLst>
                <a:ext uri="{FF2B5EF4-FFF2-40B4-BE49-F238E27FC236}">
                  <a16:creationId xmlns:a16="http://schemas.microsoft.com/office/drawing/2014/main" id="{8D24A598-D874-4C08-BEA7-301F153CADDB}"/>
                </a:ext>
              </a:extLst>
            </p:cNvPr>
            <p:cNvSpPr/>
            <p:nvPr userDrawn="1"/>
          </p:nvSpPr>
          <p:spPr>
            <a:xfrm>
              <a:off x="2771800" y="4872088"/>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7">
              <a:extLst>
                <a:ext uri="{FF2B5EF4-FFF2-40B4-BE49-F238E27FC236}">
                  <a16:creationId xmlns:a16="http://schemas.microsoft.com/office/drawing/2014/main" id="{53A13DC6-0EDF-4A8E-8E4D-81768F1DF80B}"/>
                </a:ext>
              </a:extLst>
            </p:cNvPr>
            <p:cNvSpPr/>
            <p:nvPr userDrawn="1"/>
          </p:nvSpPr>
          <p:spPr>
            <a:xfrm>
              <a:off x="3275856" y="4870431"/>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8">
              <a:extLst>
                <a:ext uri="{FF2B5EF4-FFF2-40B4-BE49-F238E27FC236}">
                  <a16:creationId xmlns:a16="http://schemas.microsoft.com/office/drawing/2014/main" id="{F2E441BD-7BE9-4A75-9DB5-735EC46026C2}"/>
                </a:ext>
              </a:extLst>
            </p:cNvPr>
            <p:cNvSpPr/>
            <p:nvPr userDrawn="1"/>
          </p:nvSpPr>
          <p:spPr>
            <a:xfrm>
              <a:off x="3779912" y="4870310"/>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1">
              <a:extLst>
                <a:ext uri="{FF2B5EF4-FFF2-40B4-BE49-F238E27FC236}">
                  <a16:creationId xmlns:a16="http://schemas.microsoft.com/office/drawing/2014/main" id="{C0BF37B3-A371-4645-A8AB-6294FA0012B1}"/>
                </a:ext>
              </a:extLst>
            </p:cNvPr>
            <p:cNvSpPr/>
            <p:nvPr userDrawn="1"/>
          </p:nvSpPr>
          <p:spPr>
            <a:xfrm>
              <a:off x="4283968"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2">
              <a:extLst>
                <a:ext uri="{FF2B5EF4-FFF2-40B4-BE49-F238E27FC236}">
                  <a16:creationId xmlns:a16="http://schemas.microsoft.com/office/drawing/2014/main" id="{D1F581C4-49C2-4733-8878-B70E3BB3F716}"/>
                </a:ext>
              </a:extLst>
            </p:cNvPr>
            <p:cNvSpPr/>
            <p:nvPr userDrawn="1"/>
          </p:nvSpPr>
          <p:spPr>
            <a:xfrm>
              <a:off x="4788024"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13">
              <a:extLst>
                <a:ext uri="{FF2B5EF4-FFF2-40B4-BE49-F238E27FC236}">
                  <a16:creationId xmlns:a16="http://schemas.microsoft.com/office/drawing/2014/main" id="{0562264D-B2F2-4788-B47F-5919F0A03323}"/>
                </a:ext>
              </a:extLst>
            </p:cNvPr>
            <p:cNvSpPr/>
            <p:nvPr userDrawn="1"/>
          </p:nvSpPr>
          <p:spPr>
            <a:xfrm>
              <a:off x="5292080"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14">
              <a:extLst>
                <a:ext uri="{FF2B5EF4-FFF2-40B4-BE49-F238E27FC236}">
                  <a16:creationId xmlns:a16="http://schemas.microsoft.com/office/drawing/2014/main" id="{1D2413AA-E9C9-4063-A40F-31C3653DDF8F}"/>
                </a:ext>
              </a:extLst>
            </p:cNvPr>
            <p:cNvSpPr/>
            <p:nvPr userDrawn="1"/>
          </p:nvSpPr>
          <p:spPr>
            <a:xfrm>
              <a:off x="5796136"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15">
              <a:extLst>
                <a:ext uri="{FF2B5EF4-FFF2-40B4-BE49-F238E27FC236}">
                  <a16:creationId xmlns:a16="http://schemas.microsoft.com/office/drawing/2014/main" id="{98EE8A88-944E-4EAF-802A-76F8CA0050AD}"/>
                </a:ext>
              </a:extLst>
            </p:cNvPr>
            <p:cNvSpPr/>
            <p:nvPr userDrawn="1"/>
          </p:nvSpPr>
          <p:spPr>
            <a:xfrm>
              <a:off x="6300192"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16">
              <a:extLst>
                <a:ext uri="{FF2B5EF4-FFF2-40B4-BE49-F238E27FC236}">
                  <a16:creationId xmlns:a16="http://schemas.microsoft.com/office/drawing/2014/main" id="{0A2BE1D3-6B9D-4BA7-AAC7-928A6AA44D80}"/>
                </a:ext>
              </a:extLst>
            </p:cNvPr>
            <p:cNvSpPr/>
            <p:nvPr userDrawn="1"/>
          </p:nvSpPr>
          <p:spPr>
            <a:xfrm>
              <a:off x="6804248"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17">
              <a:extLst>
                <a:ext uri="{FF2B5EF4-FFF2-40B4-BE49-F238E27FC236}">
                  <a16:creationId xmlns:a16="http://schemas.microsoft.com/office/drawing/2014/main" id="{576E8FCF-68A2-4B49-93A1-8F3AE723DA83}"/>
                </a:ext>
              </a:extLst>
            </p:cNvPr>
            <p:cNvSpPr/>
            <p:nvPr userDrawn="1"/>
          </p:nvSpPr>
          <p:spPr>
            <a:xfrm>
              <a:off x="7308304"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18">
              <a:extLst>
                <a:ext uri="{FF2B5EF4-FFF2-40B4-BE49-F238E27FC236}">
                  <a16:creationId xmlns:a16="http://schemas.microsoft.com/office/drawing/2014/main" id="{E38FF078-492E-46D5-B6EE-4FF39A801B41}"/>
                </a:ext>
              </a:extLst>
            </p:cNvPr>
            <p:cNvSpPr/>
            <p:nvPr userDrawn="1"/>
          </p:nvSpPr>
          <p:spPr>
            <a:xfrm>
              <a:off x="7812360"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9">
              <a:extLst>
                <a:ext uri="{FF2B5EF4-FFF2-40B4-BE49-F238E27FC236}">
                  <a16:creationId xmlns:a16="http://schemas.microsoft.com/office/drawing/2014/main" id="{CE554615-93B8-4E75-BBD0-67603689B6A1}"/>
                </a:ext>
              </a:extLst>
            </p:cNvPr>
            <p:cNvSpPr/>
            <p:nvPr userDrawn="1"/>
          </p:nvSpPr>
          <p:spPr>
            <a:xfrm>
              <a:off x="8316416" y="4865481"/>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0">
              <a:extLst>
                <a:ext uri="{FF2B5EF4-FFF2-40B4-BE49-F238E27FC236}">
                  <a16:creationId xmlns:a16="http://schemas.microsoft.com/office/drawing/2014/main" id="{AC36994E-976C-4B08-8784-AAC20FDF60E3}"/>
                </a:ext>
              </a:extLst>
            </p:cNvPr>
            <p:cNvSpPr/>
            <p:nvPr userDrawn="1"/>
          </p:nvSpPr>
          <p:spPr>
            <a:xfrm>
              <a:off x="8820472" y="4865360"/>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21">
              <a:extLst>
                <a:ext uri="{FF2B5EF4-FFF2-40B4-BE49-F238E27FC236}">
                  <a16:creationId xmlns:a16="http://schemas.microsoft.com/office/drawing/2014/main" id="{7EEBE4CE-D8B6-495B-ACCE-C188E8DF4878}"/>
                </a:ext>
              </a:extLst>
            </p:cNvPr>
            <p:cNvSpPr/>
            <p:nvPr userDrawn="1"/>
          </p:nvSpPr>
          <p:spPr>
            <a:xfrm>
              <a:off x="9324528" y="4871445"/>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22">
              <a:extLst>
                <a:ext uri="{FF2B5EF4-FFF2-40B4-BE49-F238E27FC236}">
                  <a16:creationId xmlns:a16="http://schemas.microsoft.com/office/drawing/2014/main" id="{FD50BD70-C637-458B-8952-261DED7CC717}"/>
                </a:ext>
              </a:extLst>
            </p:cNvPr>
            <p:cNvSpPr/>
            <p:nvPr userDrawn="1"/>
          </p:nvSpPr>
          <p:spPr>
            <a:xfrm>
              <a:off x="9828584" y="4871324"/>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21325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Basic Layout">
    <p:bg>
      <p:bgPr>
        <a:gradFill>
          <a:gsLst>
            <a:gs pos="0">
              <a:schemeClr val="bg1"/>
            </a:gs>
            <a:gs pos="100000">
              <a:schemeClr val="accent1">
                <a:tint val="23500"/>
                <a:satMod val="160000"/>
                <a:alpha val="0"/>
              </a:schemeClr>
            </a:gs>
          </a:gsLst>
          <a:lin ang="5400000" scaled="0"/>
        </a:gra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224985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Rectangle 22"/>
          <p:cNvSpPr/>
          <p:nvPr userDrawn="1"/>
        </p:nvSpPr>
        <p:spPr>
          <a:xfrm>
            <a:off x="107504" y="123478"/>
            <a:ext cx="8928992" cy="4896544"/>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0" hasCustomPrompt="1"/>
          </p:nvPr>
        </p:nvSpPr>
        <p:spPr>
          <a:xfrm>
            <a:off x="0" y="195486"/>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771550"/>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51170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
        <p:nvSpPr>
          <p:cNvPr id="2" name="Rectangle 1"/>
          <p:cNvSpPr/>
          <p:nvPr userDrawn="1"/>
        </p:nvSpPr>
        <p:spPr>
          <a:xfrm>
            <a:off x="107504" y="1131590"/>
            <a:ext cx="8928992" cy="388843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5040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24" name="Picture Placeholder 2"/>
          <p:cNvSpPr>
            <a:spLocks noGrp="1"/>
          </p:cNvSpPr>
          <p:nvPr>
            <p:ph type="pic" idx="1" hasCustomPrompt="1"/>
          </p:nvPr>
        </p:nvSpPr>
        <p:spPr>
          <a:xfrm>
            <a:off x="683568" y="1335357"/>
            <a:ext cx="1296144" cy="1011595"/>
          </a:xfrm>
          <a:prstGeom prst="rect">
            <a:avLst/>
          </a:prstGeom>
          <a:solidFill>
            <a:schemeClr val="bg1">
              <a:lumMod val="95000"/>
            </a:schemeClr>
          </a:solidFill>
          <a:ln w="25400">
            <a:no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5" name="Picture Placeholder 2"/>
          <p:cNvSpPr>
            <a:spLocks noGrp="1"/>
          </p:cNvSpPr>
          <p:nvPr>
            <p:ph type="pic" idx="12" hasCustomPrompt="1"/>
          </p:nvPr>
        </p:nvSpPr>
        <p:spPr>
          <a:xfrm>
            <a:off x="683568" y="2527876"/>
            <a:ext cx="1296144" cy="1011595"/>
          </a:xfrm>
          <a:prstGeom prst="rect">
            <a:avLst/>
          </a:prstGeom>
          <a:solidFill>
            <a:schemeClr val="bg1">
              <a:lumMod val="95000"/>
            </a:schemeClr>
          </a:solidFill>
          <a:ln w="25400">
            <a:no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6" name="Picture Placeholder 2"/>
          <p:cNvSpPr>
            <a:spLocks noGrp="1"/>
          </p:cNvSpPr>
          <p:nvPr>
            <p:ph type="pic" idx="13" hasCustomPrompt="1"/>
          </p:nvPr>
        </p:nvSpPr>
        <p:spPr>
          <a:xfrm>
            <a:off x="683568" y="3720395"/>
            <a:ext cx="1296144" cy="1011595"/>
          </a:xfrm>
          <a:prstGeom prst="rect">
            <a:avLst/>
          </a:prstGeom>
          <a:solidFill>
            <a:schemeClr val="bg1">
              <a:lumMod val="95000"/>
            </a:schemeClr>
          </a:solidFill>
          <a:ln w="25400">
            <a:no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7" name="Rectangle 26"/>
          <p:cNvSpPr/>
          <p:nvPr userDrawn="1"/>
        </p:nvSpPr>
        <p:spPr>
          <a:xfrm>
            <a:off x="2166260" y="1335357"/>
            <a:ext cx="6977740" cy="1011600"/>
          </a:xfrm>
          <a:prstGeom prst="rect">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Rectangle 27"/>
          <p:cNvSpPr/>
          <p:nvPr userDrawn="1"/>
        </p:nvSpPr>
        <p:spPr>
          <a:xfrm>
            <a:off x="2166260" y="2527876"/>
            <a:ext cx="6977740" cy="1011600"/>
          </a:xfrm>
          <a:prstGeom prst="rect">
            <a:avLst/>
          </a:prstGeom>
          <a:solidFill>
            <a:schemeClr val="accent2">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Rectangle 28"/>
          <p:cNvSpPr/>
          <p:nvPr userDrawn="1"/>
        </p:nvSpPr>
        <p:spPr>
          <a:xfrm>
            <a:off x="2166260" y="3720395"/>
            <a:ext cx="6977740" cy="1011600"/>
          </a:xfrm>
          <a:prstGeom prst="rect">
            <a:avLst/>
          </a:prstGeom>
          <a:solidFill>
            <a:schemeClr val="accent3">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Rectangle 29"/>
          <p:cNvSpPr/>
          <p:nvPr userDrawn="1"/>
        </p:nvSpPr>
        <p:spPr>
          <a:xfrm>
            <a:off x="0" y="1335357"/>
            <a:ext cx="511906" cy="101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Rectangle 30"/>
          <p:cNvSpPr/>
          <p:nvPr userDrawn="1"/>
        </p:nvSpPr>
        <p:spPr>
          <a:xfrm>
            <a:off x="0" y="2527876"/>
            <a:ext cx="511906" cy="101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Rectangle 31"/>
          <p:cNvSpPr/>
          <p:nvPr userDrawn="1"/>
        </p:nvSpPr>
        <p:spPr>
          <a:xfrm>
            <a:off x="0" y="3720395"/>
            <a:ext cx="511906" cy="1011600"/>
          </a:xfrm>
          <a:prstGeom prst="rect">
            <a:avLst/>
          </a:prstGeom>
          <a:solidFill>
            <a:schemeClr val="accent3">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3" name="Group 2">
            <a:extLst>
              <a:ext uri="{FF2B5EF4-FFF2-40B4-BE49-F238E27FC236}">
                <a16:creationId xmlns:a16="http://schemas.microsoft.com/office/drawing/2014/main" id="{6E3CB9E0-2383-4255-9EF1-8268A614EEEE}"/>
              </a:ext>
            </a:extLst>
          </p:cNvPr>
          <p:cNvGrpSpPr/>
          <p:nvPr userDrawn="1"/>
        </p:nvGrpSpPr>
        <p:grpSpPr>
          <a:xfrm>
            <a:off x="2366" y="5048249"/>
            <a:ext cx="9141634" cy="105933"/>
            <a:chOff x="2267744" y="4865360"/>
            <a:chExt cx="8064896" cy="154663"/>
          </a:xfrm>
        </p:grpSpPr>
        <p:sp>
          <p:nvSpPr>
            <p:cNvPr id="34" name="Rectangle 1">
              <a:extLst>
                <a:ext uri="{FF2B5EF4-FFF2-40B4-BE49-F238E27FC236}">
                  <a16:creationId xmlns:a16="http://schemas.microsoft.com/office/drawing/2014/main" id="{4B0CF6BD-3392-4544-A141-29F47B1CE57E}"/>
                </a:ext>
              </a:extLst>
            </p:cNvPr>
            <p:cNvSpPr/>
            <p:nvPr userDrawn="1"/>
          </p:nvSpPr>
          <p:spPr>
            <a:xfrm>
              <a:off x="2267744" y="4872209"/>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6">
              <a:extLst>
                <a:ext uri="{FF2B5EF4-FFF2-40B4-BE49-F238E27FC236}">
                  <a16:creationId xmlns:a16="http://schemas.microsoft.com/office/drawing/2014/main" id="{622324D8-4779-4A27-9B32-A15B60CA1E3F}"/>
                </a:ext>
              </a:extLst>
            </p:cNvPr>
            <p:cNvSpPr/>
            <p:nvPr userDrawn="1"/>
          </p:nvSpPr>
          <p:spPr>
            <a:xfrm>
              <a:off x="2771800" y="4872088"/>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7">
              <a:extLst>
                <a:ext uri="{FF2B5EF4-FFF2-40B4-BE49-F238E27FC236}">
                  <a16:creationId xmlns:a16="http://schemas.microsoft.com/office/drawing/2014/main" id="{70D2B963-189F-4326-8718-BF324BCA16CC}"/>
                </a:ext>
              </a:extLst>
            </p:cNvPr>
            <p:cNvSpPr/>
            <p:nvPr userDrawn="1"/>
          </p:nvSpPr>
          <p:spPr>
            <a:xfrm>
              <a:off x="3275856" y="4870431"/>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8">
              <a:extLst>
                <a:ext uri="{FF2B5EF4-FFF2-40B4-BE49-F238E27FC236}">
                  <a16:creationId xmlns:a16="http://schemas.microsoft.com/office/drawing/2014/main" id="{7759F427-4CFF-402D-BAC9-E6272942E259}"/>
                </a:ext>
              </a:extLst>
            </p:cNvPr>
            <p:cNvSpPr/>
            <p:nvPr userDrawn="1"/>
          </p:nvSpPr>
          <p:spPr>
            <a:xfrm>
              <a:off x="3779912" y="4870310"/>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11">
              <a:extLst>
                <a:ext uri="{FF2B5EF4-FFF2-40B4-BE49-F238E27FC236}">
                  <a16:creationId xmlns:a16="http://schemas.microsoft.com/office/drawing/2014/main" id="{21B2D139-E4A6-4AA1-9E91-EB0C320C9588}"/>
                </a:ext>
              </a:extLst>
            </p:cNvPr>
            <p:cNvSpPr/>
            <p:nvPr userDrawn="1"/>
          </p:nvSpPr>
          <p:spPr>
            <a:xfrm>
              <a:off x="4283968"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12">
              <a:extLst>
                <a:ext uri="{FF2B5EF4-FFF2-40B4-BE49-F238E27FC236}">
                  <a16:creationId xmlns:a16="http://schemas.microsoft.com/office/drawing/2014/main" id="{E22D69FE-AEE2-458A-BB65-4421D40B3C1E}"/>
                </a:ext>
              </a:extLst>
            </p:cNvPr>
            <p:cNvSpPr/>
            <p:nvPr userDrawn="1"/>
          </p:nvSpPr>
          <p:spPr>
            <a:xfrm>
              <a:off x="4788024"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13">
              <a:extLst>
                <a:ext uri="{FF2B5EF4-FFF2-40B4-BE49-F238E27FC236}">
                  <a16:creationId xmlns:a16="http://schemas.microsoft.com/office/drawing/2014/main" id="{3E9B7D25-0B74-47AD-A341-CC17CE7D3CF2}"/>
                </a:ext>
              </a:extLst>
            </p:cNvPr>
            <p:cNvSpPr/>
            <p:nvPr userDrawn="1"/>
          </p:nvSpPr>
          <p:spPr>
            <a:xfrm>
              <a:off x="5292080"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14">
              <a:extLst>
                <a:ext uri="{FF2B5EF4-FFF2-40B4-BE49-F238E27FC236}">
                  <a16:creationId xmlns:a16="http://schemas.microsoft.com/office/drawing/2014/main" id="{18243A91-A937-4727-AA0C-64F7155E171A}"/>
                </a:ext>
              </a:extLst>
            </p:cNvPr>
            <p:cNvSpPr/>
            <p:nvPr userDrawn="1"/>
          </p:nvSpPr>
          <p:spPr>
            <a:xfrm>
              <a:off x="5796136"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15">
              <a:extLst>
                <a:ext uri="{FF2B5EF4-FFF2-40B4-BE49-F238E27FC236}">
                  <a16:creationId xmlns:a16="http://schemas.microsoft.com/office/drawing/2014/main" id="{DB98DEF8-FADC-4903-9196-0628B7FF4D70}"/>
                </a:ext>
              </a:extLst>
            </p:cNvPr>
            <p:cNvSpPr/>
            <p:nvPr userDrawn="1"/>
          </p:nvSpPr>
          <p:spPr>
            <a:xfrm>
              <a:off x="6300192"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16">
              <a:extLst>
                <a:ext uri="{FF2B5EF4-FFF2-40B4-BE49-F238E27FC236}">
                  <a16:creationId xmlns:a16="http://schemas.microsoft.com/office/drawing/2014/main" id="{476076CE-F29A-4765-BAB5-55EF8812AA28}"/>
                </a:ext>
              </a:extLst>
            </p:cNvPr>
            <p:cNvSpPr/>
            <p:nvPr userDrawn="1"/>
          </p:nvSpPr>
          <p:spPr>
            <a:xfrm>
              <a:off x="6804248"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17">
              <a:extLst>
                <a:ext uri="{FF2B5EF4-FFF2-40B4-BE49-F238E27FC236}">
                  <a16:creationId xmlns:a16="http://schemas.microsoft.com/office/drawing/2014/main" id="{7564AFBA-D0EF-48DA-A6B6-20BBAB6A51EF}"/>
                </a:ext>
              </a:extLst>
            </p:cNvPr>
            <p:cNvSpPr/>
            <p:nvPr userDrawn="1"/>
          </p:nvSpPr>
          <p:spPr>
            <a:xfrm>
              <a:off x="7308304"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18">
              <a:extLst>
                <a:ext uri="{FF2B5EF4-FFF2-40B4-BE49-F238E27FC236}">
                  <a16:creationId xmlns:a16="http://schemas.microsoft.com/office/drawing/2014/main" id="{95C98BE3-6F7D-4D6D-A2E6-A7DCB674C51A}"/>
                </a:ext>
              </a:extLst>
            </p:cNvPr>
            <p:cNvSpPr/>
            <p:nvPr userDrawn="1"/>
          </p:nvSpPr>
          <p:spPr>
            <a:xfrm>
              <a:off x="7812360"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19">
              <a:extLst>
                <a:ext uri="{FF2B5EF4-FFF2-40B4-BE49-F238E27FC236}">
                  <a16:creationId xmlns:a16="http://schemas.microsoft.com/office/drawing/2014/main" id="{9654DC83-FBA6-4C1B-8A2E-CCDCC688FEE7}"/>
                </a:ext>
              </a:extLst>
            </p:cNvPr>
            <p:cNvSpPr/>
            <p:nvPr userDrawn="1"/>
          </p:nvSpPr>
          <p:spPr>
            <a:xfrm>
              <a:off x="8316416" y="4865481"/>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20">
              <a:extLst>
                <a:ext uri="{FF2B5EF4-FFF2-40B4-BE49-F238E27FC236}">
                  <a16:creationId xmlns:a16="http://schemas.microsoft.com/office/drawing/2014/main" id="{09B23FBB-894F-4244-A484-4FA3442C3C2D}"/>
                </a:ext>
              </a:extLst>
            </p:cNvPr>
            <p:cNvSpPr/>
            <p:nvPr userDrawn="1"/>
          </p:nvSpPr>
          <p:spPr>
            <a:xfrm>
              <a:off x="8820472" y="4865360"/>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21">
              <a:extLst>
                <a:ext uri="{FF2B5EF4-FFF2-40B4-BE49-F238E27FC236}">
                  <a16:creationId xmlns:a16="http://schemas.microsoft.com/office/drawing/2014/main" id="{04F25DA4-74DC-4F1B-9ACF-4FA301DEEDD5}"/>
                </a:ext>
              </a:extLst>
            </p:cNvPr>
            <p:cNvSpPr/>
            <p:nvPr userDrawn="1"/>
          </p:nvSpPr>
          <p:spPr>
            <a:xfrm>
              <a:off x="9324528" y="4871445"/>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22">
              <a:extLst>
                <a:ext uri="{FF2B5EF4-FFF2-40B4-BE49-F238E27FC236}">
                  <a16:creationId xmlns:a16="http://schemas.microsoft.com/office/drawing/2014/main" id="{47C35BF7-5E1C-4341-8835-40B8D75CE509}"/>
                </a:ext>
              </a:extLst>
            </p:cNvPr>
            <p:cNvSpPr/>
            <p:nvPr userDrawn="1"/>
          </p:nvSpPr>
          <p:spPr>
            <a:xfrm>
              <a:off x="9828584" y="4871324"/>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15967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s and Contents Layout">
    <p:spTree>
      <p:nvGrpSpPr>
        <p:cNvPr id="1" name=""/>
        <p:cNvGrpSpPr/>
        <p:nvPr/>
      </p:nvGrpSpPr>
      <p:grpSpPr>
        <a:xfrm>
          <a:off x="0" y="0"/>
          <a:ext cx="0" cy="0"/>
          <a:chOff x="0" y="0"/>
          <a:chExt cx="0" cy="0"/>
        </a:xfrm>
      </p:grpSpPr>
      <p:sp>
        <p:nvSpPr>
          <p:cNvPr id="7" name="Pentagon 6"/>
          <p:cNvSpPr/>
          <p:nvPr userDrawn="1"/>
        </p:nvSpPr>
        <p:spPr>
          <a:xfrm>
            <a:off x="3563888" y="1459377"/>
            <a:ext cx="3312127" cy="360000"/>
          </a:xfrm>
          <a:prstGeom prst="homePlate">
            <a:avLst>
              <a:gd name="adj" fmla="val 58282"/>
            </a:avLst>
          </a:prstGeom>
          <a:solidFill>
            <a:schemeClr val="accent4">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Pentagon 7"/>
          <p:cNvSpPr/>
          <p:nvPr userDrawn="1"/>
        </p:nvSpPr>
        <p:spPr>
          <a:xfrm>
            <a:off x="3563888" y="1963541"/>
            <a:ext cx="3672128" cy="360000"/>
          </a:xfrm>
          <a:prstGeom prst="homePlate">
            <a:avLst>
              <a:gd name="adj" fmla="val 58282"/>
            </a:avLst>
          </a:prstGeom>
          <a:solidFill>
            <a:schemeClr val="accent3">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Pentagon 8"/>
          <p:cNvSpPr/>
          <p:nvPr userDrawn="1"/>
        </p:nvSpPr>
        <p:spPr>
          <a:xfrm>
            <a:off x="3563888" y="2467705"/>
            <a:ext cx="4032128" cy="360000"/>
          </a:xfrm>
          <a:prstGeom prst="homePlate">
            <a:avLst>
              <a:gd name="adj" fmla="val 58282"/>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Pentagon 11"/>
          <p:cNvSpPr/>
          <p:nvPr userDrawn="1"/>
        </p:nvSpPr>
        <p:spPr>
          <a:xfrm>
            <a:off x="3563888" y="2947558"/>
            <a:ext cx="4392128" cy="360000"/>
          </a:xfrm>
          <a:prstGeom prst="homePlate">
            <a:avLst>
              <a:gd name="adj" fmla="val 58282"/>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2"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6552" y="1140705"/>
            <a:ext cx="5218080" cy="2654000"/>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1021006" y="1483269"/>
            <a:ext cx="2501783" cy="184949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grpSp>
        <p:nvGrpSpPr>
          <p:cNvPr id="30" name="Group 2">
            <a:extLst>
              <a:ext uri="{FF2B5EF4-FFF2-40B4-BE49-F238E27FC236}">
                <a16:creationId xmlns:a16="http://schemas.microsoft.com/office/drawing/2014/main" id="{C13A72D2-F464-40AB-BCA5-8F0F28F9501E}"/>
              </a:ext>
            </a:extLst>
          </p:cNvPr>
          <p:cNvGrpSpPr/>
          <p:nvPr userDrawn="1"/>
        </p:nvGrpSpPr>
        <p:grpSpPr>
          <a:xfrm>
            <a:off x="2366" y="5048249"/>
            <a:ext cx="9141634" cy="105933"/>
            <a:chOff x="2267744" y="4865360"/>
            <a:chExt cx="8064896" cy="154663"/>
          </a:xfrm>
        </p:grpSpPr>
        <p:sp>
          <p:nvSpPr>
            <p:cNvPr id="31" name="Rectangle 1">
              <a:extLst>
                <a:ext uri="{FF2B5EF4-FFF2-40B4-BE49-F238E27FC236}">
                  <a16:creationId xmlns:a16="http://schemas.microsoft.com/office/drawing/2014/main" id="{438FFFA1-D809-4F75-91E8-41D5DE88B0CA}"/>
                </a:ext>
              </a:extLst>
            </p:cNvPr>
            <p:cNvSpPr/>
            <p:nvPr userDrawn="1"/>
          </p:nvSpPr>
          <p:spPr>
            <a:xfrm>
              <a:off x="2267744" y="4872209"/>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6">
              <a:extLst>
                <a:ext uri="{FF2B5EF4-FFF2-40B4-BE49-F238E27FC236}">
                  <a16:creationId xmlns:a16="http://schemas.microsoft.com/office/drawing/2014/main" id="{6E9E44BF-838A-43E0-8C09-A63C02F7A596}"/>
                </a:ext>
              </a:extLst>
            </p:cNvPr>
            <p:cNvSpPr/>
            <p:nvPr userDrawn="1"/>
          </p:nvSpPr>
          <p:spPr>
            <a:xfrm>
              <a:off x="2771800" y="4872088"/>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7">
              <a:extLst>
                <a:ext uri="{FF2B5EF4-FFF2-40B4-BE49-F238E27FC236}">
                  <a16:creationId xmlns:a16="http://schemas.microsoft.com/office/drawing/2014/main" id="{A0F4344E-487C-4B76-A89D-090E9073C6F4}"/>
                </a:ext>
              </a:extLst>
            </p:cNvPr>
            <p:cNvSpPr/>
            <p:nvPr userDrawn="1"/>
          </p:nvSpPr>
          <p:spPr>
            <a:xfrm>
              <a:off x="3275856" y="4870431"/>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8">
              <a:extLst>
                <a:ext uri="{FF2B5EF4-FFF2-40B4-BE49-F238E27FC236}">
                  <a16:creationId xmlns:a16="http://schemas.microsoft.com/office/drawing/2014/main" id="{49C60A68-D099-48B9-9B3C-CA487F566FFB}"/>
                </a:ext>
              </a:extLst>
            </p:cNvPr>
            <p:cNvSpPr/>
            <p:nvPr userDrawn="1"/>
          </p:nvSpPr>
          <p:spPr>
            <a:xfrm>
              <a:off x="3779912" y="4870310"/>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11">
              <a:extLst>
                <a:ext uri="{FF2B5EF4-FFF2-40B4-BE49-F238E27FC236}">
                  <a16:creationId xmlns:a16="http://schemas.microsoft.com/office/drawing/2014/main" id="{1E673706-38E3-4D83-B2E4-D892E800DBB5}"/>
                </a:ext>
              </a:extLst>
            </p:cNvPr>
            <p:cNvSpPr/>
            <p:nvPr userDrawn="1"/>
          </p:nvSpPr>
          <p:spPr>
            <a:xfrm>
              <a:off x="4283968"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2">
              <a:extLst>
                <a:ext uri="{FF2B5EF4-FFF2-40B4-BE49-F238E27FC236}">
                  <a16:creationId xmlns:a16="http://schemas.microsoft.com/office/drawing/2014/main" id="{B2B00D80-B95E-42E5-9669-A63EE75AB1E6}"/>
                </a:ext>
              </a:extLst>
            </p:cNvPr>
            <p:cNvSpPr/>
            <p:nvPr userDrawn="1"/>
          </p:nvSpPr>
          <p:spPr>
            <a:xfrm>
              <a:off x="4788024"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13">
              <a:extLst>
                <a:ext uri="{FF2B5EF4-FFF2-40B4-BE49-F238E27FC236}">
                  <a16:creationId xmlns:a16="http://schemas.microsoft.com/office/drawing/2014/main" id="{3BF28E8B-36EF-45A4-B19C-E3FB3C308892}"/>
                </a:ext>
              </a:extLst>
            </p:cNvPr>
            <p:cNvSpPr/>
            <p:nvPr userDrawn="1"/>
          </p:nvSpPr>
          <p:spPr>
            <a:xfrm>
              <a:off x="5292080"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14">
              <a:extLst>
                <a:ext uri="{FF2B5EF4-FFF2-40B4-BE49-F238E27FC236}">
                  <a16:creationId xmlns:a16="http://schemas.microsoft.com/office/drawing/2014/main" id="{06219DF2-62AF-47A5-A922-5121B833BBD8}"/>
                </a:ext>
              </a:extLst>
            </p:cNvPr>
            <p:cNvSpPr/>
            <p:nvPr userDrawn="1"/>
          </p:nvSpPr>
          <p:spPr>
            <a:xfrm>
              <a:off x="5796136"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15">
              <a:extLst>
                <a:ext uri="{FF2B5EF4-FFF2-40B4-BE49-F238E27FC236}">
                  <a16:creationId xmlns:a16="http://schemas.microsoft.com/office/drawing/2014/main" id="{2FE4491E-50BC-4C05-BE33-62624D5A1DBD}"/>
                </a:ext>
              </a:extLst>
            </p:cNvPr>
            <p:cNvSpPr/>
            <p:nvPr userDrawn="1"/>
          </p:nvSpPr>
          <p:spPr>
            <a:xfrm>
              <a:off x="6300192" y="4868845"/>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16">
              <a:extLst>
                <a:ext uri="{FF2B5EF4-FFF2-40B4-BE49-F238E27FC236}">
                  <a16:creationId xmlns:a16="http://schemas.microsoft.com/office/drawing/2014/main" id="{D644C7C2-1E32-4F96-8E37-5EF1C7B510B0}"/>
                </a:ext>
              </a:extLst>
            </p:cNvPr>
            <p:cNvSpPr/>
            <p:nvPr userDrawn="1"/>
          </p:nvSpPr>
          <p:spPr>
            <a:xfrm>
              <a:off x="6804248" y="4868724"/>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17">
              <a:extLst>
                <a:ext uri="{FF2B5EF4-FFF2-40B4-BE49-F238E27FC236}">
                  <a16:creationId xmlns:a16="http://schemas.microsoft.com/office/drawing/2014/main" id="{251340D8-5710-48BB-8D79-70178F6A3652}"/>
                </a:ext>
              </a:extLst>
            </p:cNvPr>
            <p:cNvSpPr/>
            <p:nvPr userDrawn="1"/>
          </p:nvSpPr>
          <p:spPr>
            <a:xfrm>
              <a:off x="7308304" y="4867067"/>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18">
              <a:extLst>
                <a:ext uri="{FF2B5EF4-FFF2-40B4-BE49-F238E27FC236}">
                  <a16:creationId xmlns:a16="http://schemas.microsoft.com/office/drawing/2014/main" id="{852D8D65-05B6-45C6-B11C-EFB134B1BFD4}"/>
                </a:ext>
              </a:extLst>
            </p:cNvPr>
            <p:cNvSpPr/>
            <p:nvPr userDrawn="1"/>
          </p:nvSpPr>
          <p:spPr>
            <a:xfrm>
              <a:off x="7812360" y="4866946"/>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19">
              <a:extLst>
                <a:ext uri="{FF2B5EF4-FFF2-40B4-BE49-F238E27FC236}">
                  <a16:creationId xmlns:a16="http://schemas.microsoft.com/office/drawing/2014/main" id="{676FE479-DB62-4E58-A30D-E949E480A1B8}"/>
                </a:ext>
              </a:extLst>
            </p:cNvPr>
            <p:cNvSpPr/>
            <p:nvPr userDrawn="1"/>
          </p:nvSpPr>
          <p:spPr>
            <a:xfrm>
              <a:off x="8316416" y="4865481"/>
              <a:ext cx="504056" cy="147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20">
              <a:extLst>
                <a:ext uri="{FF2B5EF4-FFF2-40B4-BE49-F238E27FC236}">
                  <a16:creationId xmlns:a16="http://schemas.microsoft.com/office/drawing/2014/main" id="{14E3D49C-E692-4267-9F43-814CD90ADF47}"/>
                </a:ext>
              </a:extLst>
            </p:cNvPr>
            <p:cNvSpPr/>
            <p:nvPr userDrawn="1"/>
          </p:nvSpPr>
          <p:spPr>
            <a:xfrm>
              <a:off x="8820472" y="4865360"/>
              <a:ext cx="504056" cy="147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21">
              <a:extLst>
                <a:ext uri="{FF2B5EF4-FFF2-40B4-BE49-F238E27FC236}">
                  <a16:creationId xmlns:a16="http://schemas.microsoft.com/office/drawing/2014/main" id="{B7A4AE3C-8634-40A6-8134-C80DE28633AC}"/>
                </a:ext>
              </a:extLst>
            </p:cNvPr>
            <p:cNvSpPr/>
            <p:nvPr userDrawn="1"/>
          </p:nvSpPr>
          <p:spPr>
            <a:xfrm>
              <a:off x="9324528" y="4871445"/>
              <a:ext cx="504056" cy="1478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2">
              <a:extLst>
                <a:ext uri="{FF2B5EF4-FFF2-40B4-BE49-F238E27FC236}">
                  <a16:creationId xmlns:a16="http://schemas.microsoft.com/office/drawing/2014/main" id="{8D838F89-BC9F-49BF-A2E3-527CFE6E254B}"/>
                </a:ext>
              </a:extLst>
            </p:cNvPr>
            <p:cNvSpPr/>
            <p:nvPr userDrawn="1"/>
          </p:nvSpPr>
          <p:spPr>
            <a:xfrm>
              <a:off x="9828584" y="4871324"/>
              <a:ext cx="504056" cy="147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84341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74" r:id="rId2"/>
    <p:sldLayoutId id="2147483671" r:id="rId3"/>
    <p:sldLayoutId id="2147483661" r:id="rId4"/>
    <p:sldLayoutId id="2147483660" r:id="rId5"/>
    <p:sldLayoutId id="2147483655" r:id="rId6"/>
    <p:sldLayoutId id="2147483662" r:id="rId7"/>
    <p:sldLayoutId id="2147483663" r:id="rId8"/>
    <p:sldLayoutId id="2147483673" r:id="rId9"/>
    <p:sldLayoutId id="2147483665" r:id="rId10"/>
    <p:sldLayoutId id="2147483666" r:id="rId11"/>
    <p:sldLayoutId id="2147483667" r:id="rId12"/>
    <p:sldLayoutId id="2147483672" r:id="rId13"/>
    <p:sldLayoutId id="2147483668" r:id="rId14"/>
    <p:sldLayoutId id="2147483669" r:id="rId15"/>
    <p:sldLayoutId id="2147483656" r:id="rId16"/>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9168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9" r:id="rId3"/>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free-powerpoint-templates-design.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5.jpe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hlinkClick r:id="rId2"/>
          </p:cNvPr>
          <p:cNvSpPr txBox="1"/>
          <p:nvPr/>
        </p:nvSpPr>
        <p:spPr>
          <a:xfrm>
            <a:off x="0" y="4724113"/>
            <a:ext cx="9144000" cy="215444"/>
          </a:xfrm>
          <a:prstGeom prst="rect">
            <a:avLst/>
          </a:prstGeom>
          <a:noFill/>
        </p:spPr>
        <p:txBody>
          <a:bodyPr wrap="square" rtlCol="0">
            <a:spAutoFit/>
          </a:bodyPr>
          <a:lstStyle/>
          <a:p>
            <a:pPr algn="ctr"/>
            <a:r>
              <a:rPr lang="en-US" altLang="ko-KR" sz="800" dirty="0">
                <a:solidFill>
                  <a:schemeClr val="bg1"/>
                </a:solidFill>
                <a:cs typeface="Arial" pitchFamily="34" charset="0"/>
                <a:hlinkClick r:id="rId2"/>
              </a:rPr>
              <a:t>http://www.free-powerpoint-templates-design.com</a:t>
            </a:r>
            <a:endParaRPr lang="ko-KR" altLang="en-US" sz="800" dirty="0">
              <a:solidFill>
                <a:schemeClr val="bg1"/>
              </a:solidFill>
              <a:cs typeface="Arial" pitchFamily="34" charset="0"/>
            </a:endParaRPr>
          </a:p>
        </p:txBody>
      </p:sp>
      <p:sp>
        <p:nvSpPr>
          <p:cNvPr id="3" name="Text Placeholder 2"/>
          <p:cNvSpPr>
            <a:spLocks noGrp="1"/>
          </p:cNvSpPr>
          <p:nvPr>
            <p:ph type="body" sz="quarter" idx="10"/>
          </p:nvPr>
        </p:nvSpPr>
        <p:spPr/>
        <p:txBody>
          <a:bodyPr/>
          <a:lstStyle/>
          <a:p>
            <a:pPr lvl="0" algn="r"/>
            <a:r>
              <a:rPr lang="hu-HU" altLang="ko-KR" dirty="0">
                <a:ea typeface="맑은 고딕" pitchFamily="50" charset="-127"/>
              </a:rPr>
              <a:t>1.2.Felelős magatartás – felelős turista </a:t>
            </a:r>
            <a:endParaRPr lang="en-US" altLang="ko-KR" dirty="0"/>
          </a:p>
        </p:txBody>
      </p:sp>
      <p:sp>
        <p:nvSpPr>
          <p:cNvPr id="4" name="Text Placeholder 3"/>
          <p:cNvSpPr>
            <a:spLocks noGrp="1"/>
          </p:cNvSpPr>
          <p:nvPr>
            <p:ph type="body" sz="quarter" idx="11"/>
          </p:nvPr>
        </p:nvSpPr>
        <p:spPr/>
        <p:txBody>
          <a:bodyPr/>
          <a:lstStyle/>
          <a:p>
            <a:pPr>
              <a:spcBef>
                <a:spcPts val="0"/>
              </a:spcBef>
              <a:defRPr/>
            </a:pPr>
            <a:r>
              <a:rPr lang="hu-HU" altLang="ko-KR" dirty="0"/>
              <a:t>Felelős magatartással felelősségteljes turistaként a fenntartható turizmusért</a:t>
            </a:r>
            <a:endParaRPr lang="en-US" altLang="ko-KR" dirty="0"/>
          </a:p>
        </p:txBody>
      </p:sp>
      <p:sp>
        <p:nvSpPr>
          <p:cNvPr id="12" name="Folyamatábra: Kézi adatbevitel 11">
            <a:extLst>
              <a:ext uri="{FF2B5EF4-FFF2-40B4-BE49-F238E27FC236}">
                <a16:creationId xmlns:a16="http://schemas.microsoft.com/office/drawing/2014/main" id="{6F278F94-60BA-4CE6-B1AF-44ED6021ED38}"/>
              </a:ext>
            </a:extLst>
          </p:cNvPr>
          <p:cNvSpPr/>
          <p:nvPr/>
        </p:nvSpPr>
        <p:spPr>
          <a:xfrm rot="10800000">
            <a:off x="-396551" y="10266"/>
            <a:ext cx="1472731" cy="5729835"/>
          </a:xfrm>
          <a:prstGeom prst="flowChartManualInput">
            <a:avLst/>
          </a:prstGeom>
          <a:solidFill>
            <a:schemeClr val="accent3">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13" name="Folyamatábra: Kézi adatbevitel 12">
            <a:extLst>
              <a:ext uri="{FF2B5EF4-FFF2-40B4-BE49-F238E27FC236}">
                <a16:creationId xmlns:a16="http://schemas.microsoft.com/office/drawing/2014/main" id="{591593CB-673D-47DE-B12D-206B4FCD1A0C}"/>
              </a:ext>
            </a:extLst>
          </p:cNvPr>
          <p:cNvSpPr/>
          <p:nvPr/>
        </p:nvSpPr>
        <p:spPr>
          <a:xfrm rot="10800000">
            <a:off x="-756591" y="-164554"/>
            <a:ext cx="1374721" cy="5531423"/>
          </a:xfrm>
          <a:prstGeom prst="flowChartManualInpu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hu-HU" dirty="0"/>
          </a:p>
        </p:txBody>
      </p:sp>
      <p:pic>
        <p:nvPicPr>
          <p:cNvPr id="14" name="Kép 13">
            <a:extLst>
              <a:ext uri="{FF2B5EF4-FFF2-40B4-BE49-F238E27FC236}">
                <a16:creationId xmlns:a16="http://schemas.microsoft.com/office/drawing/2014/main" id="{D197AC08-97E7-47FD-9566-82F1B848E0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40" y="51470"/>
            <a:ext cx="1872208" cy="531932"/>
          </a:xfrm>
          <a:prstGeom prst="rect">
            <a:avLst/>
          </a:prstGeom>
        </p:spPr>
      </p:pic>
    </p:spTree>
    <p:extLst>
      <p:ext uri="{BB962C8B-B14F-4D97-AF65-F5344CB8AC3E}">
        <p14:creationId xmlns:p14="http://schemas.microsoft.com/office/powerpoint/2010/main" val="2971841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1187624" y="91413"/>
            <a:ext cx="8152828" cy="576064"/>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1" hangingPunct="1">
              <a:lnSpc>
                <a:spcPct val="100000"/>
              </a:lnSpc>
              <a:spcBef>
                <a:spcPct val="0"/>
              </a:spcBef>
              <a:spcAft>
                <a:spcPts val="0"/>
              </a:spcAft>
              <a:buClrTx/>
              <a:buSzTx/>
              <a:buFontTx/>
              <a:buNone/>
              <a:tabLst/>
              <a:defRPr/>
            </a:pPr>
            <a:r>
              <a:rPr kumimoji="0" lang="hu-HU" sz="3600" b="0" i="0" u="none" strike="noStrike" kern="1200" cap="none" spc="0" normalizeH="0" baseline="0" noProof="0" dirty="0">
                <a:ln>
                  <a:noFill/>
                </a:ln>
                <a:solidFill>
                  <a:prstClr val="black"/>
                </a:solidFill>
                <a:effectLst/>
                <a:uLnTx/>
                <a:uFillTx/>
                <a:latin typeface="Arial" pitchFamily="34" charset="0"/>
                <a:cs typeface="Arial" pitchFamily="34" charset="0"/>
              </a:rPr>
              <a:t>Utazás előtti döntések</a:t>
            </a:r>
            <a:endParaRPr kumimoji="0" lang="en-US" sz="3600" b="0" i="0" u="none" strike="noStrike" kern="1200" cap="none" spc="0" normalizeH="0" baseline="0" noProof="0" dirty="0">
              <a:ln>
                <a:noFill/>
              </a:ln>
              <a:solidFill>
                <a:prstClr val="black"/>
              </a:solidFill>
              <a:effectLst/>
              <a:uLnTx/>
              <a:uFillTx/>
              <a:latin typeface="Arial" pitchFamily="34" charset="0"/>
              <a:cs typeface="Arial" pitchFamily="34" charset="0"/>
            </a:endParaRPr>
          </a:p>
        </p:txBody>
      </p:sp>
      <p:sp>
        <p:nvSpPr>
          <p:cNvPr id="2" name="Block Arc 1"/>
          <p:cNvSpPr/>
          <p:nvPr/>
        </p:nvSpPr>
        <p:spPr>
          <a:xfrm>
            <a:off x="0" y="1239925"/>
            <a:ext cx="3384376" cy="3384376"/>
          </a:xfrm>
          <a:prstGeom prst="blockArc">
            <a:avLst>
              <a:gd name="adj1" fmla="val 16173554"/>
              <a:gd name="adj2" fmla="val 5420172"/>
              <a:gd name="adj3" fmla="val 99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5" name="Diamond 4"/>
          <p:cNvSpPr/>
          <p:nvPr/>
        </p:nvSpPr>
        <p:spPr>
          <a:xfrm>
            <a:off x="2341373" y="1238007"/>
            <a:ext cx="526508" cy="526508"/>
          </a:xfrm>
          <a:prstGeom prst="diamond">
            <a:avLst/>
          </a:prstGeom>
          <a:solidFill>
            <a:schemeClr val="accent2"/>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6" name="Diamond 5"/>
          <p:cNvSpPr/>
          <p:nvPr/>
        </p:nvSpPr>
        <p:spPr>
          <a:xfrm>
            <a:off x="2909950" y="1814071"/>
            <a:ext cx="526508" cy="526508"/>
          </a:xfrm>
          <a:prstGeom prst="diamond">
            <a:avLst/>
          </a:prstGeom>
          <a:solidFill>
            <a:schemeClr val="accent4"/>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7" name="Diamond 6"/>
          <p:cNvSpPr/>
          <p:nvPr/>
        </p:nvSpPr>
        <p:spPr>
          <a:xfrm>
            <a:off x="2909950" y="3470255"/>
            <a:ext cx="526508" cy="526508"/>
          </a:xfrm>
          <a:prstGeom prst="diamond">
            <a:avLst/>
          </a:prstGeom>
          <a:solidFill>
            <a:schemeClr val="accent4"/>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8" name="Diamond 7"/>
          <p:cNvSpPr/>
          <p:nvPr/>
        </p:nvSpPr>
        <p:spPr>
          <a:xfrm>
            <a:off x="1762773" y="4328512"/>
            <a:ext cx="526508" cy="526508"/>
          </a:xfrm>
          <a:prstGeom prst="diamond">
            <a:avLst/>
          </a:prstGeom>
          <a:solidFill>
            <a:schemeClr val="accent2"/>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9" name="Diamond 8"/>
          <p:cNvSpPr/>
          <p:nvPr/>
        </p:nvSpPr>
        <p:spPr>
          <a:xfrm>
            <a:off x="3085535" y="2642163"/>
            <a:ext cx="526508" cy="526508"/>
          </a:xfrm>
          <a:prstGeom prst="diamond">
            <a:avLst/>
          </a:prstGeom>
          <a:solidFill>
            <a:schemeClr val="accent2"/>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1" name="TextBox 10"/>
          <p:cNvSpPr txBox="1"/>
          <p:nvPr/>
        </p:nvSpPr>
        <p:spPr>
          <a:xfrm>
            <a:off x="4820483" y="1111147"/>
            <a:ext cx="3317195" cy="600164"/>
          </a:xfrm>
          <a:prstGeom prst="rect">
            <a:avLst/>
          </a:prstGeom>
          <a:noFill/>
        </p:spPr>
        <p:txBody>
          <a:bodyPr wrap="square" rtlCol="0" anchor="ctr">
            <a:spAutoFit/>
          </a:bodyPr>
          <a:lstStyle/>
          <a:p>
            <a:pPr lvl="0">
              <a:defRPr/>
            </a:pPr>
            <a:r>
              <a:rPr lang="hu-HU" altLang="ko-KR" sz="1100" dirty="0">
                <a:solidFill>
                  <a:prstClr val="black">
                    <a:lumMod val="75000"/>
                    <a:lumOff val="25000"/>
                  </a:prstClr>
                </a:solidFill>
                <a:latin typeface="Arial"/>
                <a:cs typeface="Arial" pitchFamily="34" charset="0"/>
              </a:rPr>
              <a:t>B</a:t>
            </a: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első (motiváció, priorirtások, elképzelések, </a:t>
            </a:r>
            <a:r>
              <a:rPr kumimoji="0" lang="hu-HU" altLang="ko-KR" sz="11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stb</a:t>
            </a: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és küldő tényezők (</a:t>
            </a:r>
            <a:r>
              <a:rPr kumimoji="0" lang="hu-HU" altLang="ko-KR" sz="11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desztináció nemzetközi díjai</a:t>
            </a: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fenntarthatósági koncepció </a:t>
            </a:r>
            <a:r>
              <a:rPr kumimoji="0" lang="hu-HU" altLang="ko-KR" sz="11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stb</a:t>
            </a: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alapján</a:t>
            </a:r>
            <a:endParaRPr kumimoji="0" lang="ko-KR" altLang="en-US"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2" name="TextBox 11"/>
          <p:cNvSpPr txBox="1"/>
          <p:nvPr/>
        </p:nvSpPr>
        <p:spPr>
          <a:xfrm>
            <a:off x="3206288" y="1178095"/>
            <a:ext cx="1368151" cy="646331"/>
          </a:xfrm>
          <a:prstGeom prst="rect">
            <a:avLst/>
          </a:prstGeom>
          <a:solidFill>
            <a:schemeClr val="accent2"/>
          </a:solid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white"/>
                </a:solidFill>
                <a:effectLst/>
                <a:uLnTx/>
                <a:uFillTx/>
                <a:latin typeface="Arial"/>
                <a:cs typeface="Arial" pitchFamily="34" charset="0"/>
              </a:rPr>
              <a:t>Desztináció, meglátogatott helyek </a:t>
            </a:r>
            <a:endParaRPr kumimoji="0" lang="ko-KR" altLang="en-US" sz="12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14" name="TextBox 13"/>
          <p:cNvSpPr txBox="1"/>
          <p:nvPr/>
        </p:nvSpPr>
        <p:spPr>
          <a:xfrm>
            <a:off x="5234215" y="1892659"/>
            <a:ext cx="3317195" cy="430887"/>
          </a:xfrm>
          <a:prstGeom prst="rect">
            <a:avLst/>
          </a:prstGeom>
          <a:noFill/>
        </p:spPr>
        <p:txBody>
          <a:bodyPr wrap="square" rtlCol="0" anchor="ctr">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a:t>
            </a:r>
            <a:r>
              <a:rPr lang="hu-HU" altLang="ko-KR" sz="1100" dirty="0" err="1">
                <a:solidFill>
                  <a:prstClr val="black">
                    <a:lumMod val="75000"/>
                    <a:lumOff val="25000"/>
                  </a:prstClr>
                </a:solidFill>
                <a:latin typeface="Arial"/>
                <a:cs typeface="Arial" pitchFamily="34" charset="0"/>
              </a:rPr>
              <a:t>sze</a:t>
            </a:r>
            <a:r>
              <a:rPr kumimoji="0" lang="hu-HU" altLang="ko-KR" sz="11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zonalitás</a:t>
            </a: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hatásainak csökkentése, a  csúcsidőszakok lehetőség szerinti  elkerülése </a:t>
            </a:r>
            <a:endParaRPr kumimoji="0" lang="ko-KR" altLang="en-US"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5" name="TextBox 14"/>
          <p:cNvSpPr txBox="1"/>
          <p:nvPr/>
        </p:nvSpPr>
        <p:spPr>
          <a:xfrm>
            <a:off x="3635897" y="1971218"/>
            <a:ext cx="1368152" cy="461665"/>
          </a:xfrm>
          <a:prstGeom prst="rect">
            <a:avLst/>
          </a:prstGeom>
          <a:solidFill>
            <a:schemeClr val="accent4"/>
          </a:solid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white"/>
                </a:solidFill>
                <a:effectLst/>
                <a:uLnTx/>
                <a:uFillTx/>
                <a:latin typeface="Arial"/>
                <a:cs typeface="Arial" pitchFamily="34" charset="0"/>
              </a:rPr>
              <a:t>Utazás időpontja</a:t>
            </a:r>
            <a:endParaRPr kumimoji="0" lang="ko-KR" altLang="en-US" sz="12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17" name="TextBox 16"/>
          <p:cNvSpPr txBox="1"/>
          <p:nvPr/>
        </p:nvSpPr>
        <p:spPr>
          <a:xfrm>
            <a:off x="5425267" y="2589947"/>
            <a:ext cx="3317195" cy="600164"/>
          </a:xfrm>
          <a:prstGeom prst="rect">
            <a:avLst/>
          </a:prstGeom>
          <a:noFill/>
        </p:spPr>
        <p:txBody>
          <a:bodyPr wrap="square" rtlCol="0" anchor="ctr">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Hosszabb tartózkodás, több pozitív hatás (minél távolabbi a desztináció annál hosszabb idejű </a:t>
            </a:r>
            <a:r>
              <a:rPr kumimoji="0" lang="hu-HU" altLang="ko-KR" sz="105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tartózkodás</a:t>
            </a:r>
            <a:r>
              <a:rPr lang="hu-HU" altLang="ko-KR" sz="1100" dirty="0">
                <a:solidFill>
                  <a:prstClr val="black">
                    <a:lumMod val="75000"/>
                    <a:lumOff val="25000"/>
                  </a:prstClr>
                </a:solidFill>
                <a:latin typeface="Arial"/>
                <a:cs typeface="Arial" pitchFamily="34" charset="0"/>
              </a:rPr>
              <a:t>).</a:t>
            </a:r>
            <a:endParaRPr kumimoji="0" lang="ko-KR" altLang="en-US"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8" name="TextBox 17"/>
          <p:cNvSpPr txBox="1"/>
          <p:nvPr/>
        </p:nvSpPr>
        <p:spPr>
          <a:xfrm>
            <a:off x="3895886" y="2673298"/>
            <a:ext cx="1368152" cy="461665"/>
          </a:xfrm>
          <a:prstGeom prst="rect">
            <a:avLst/>
          </a:prstGeom>
          <a:solidFill>
            <a:schemeClr val="accent2"/>
          </a:solid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solidFill>
                  <a:prstClr val="white"/>
                </a:solidFill>
                <a:latin typeface="Arial"/>
                <a:cs typeface="Arial" pitchFamily="34" charset="0"/>
              </a:rPr>
              <a:t>Tartózkodás hossza</a:t>
            </a:r>
            <a:endParaRPr kumimoji="0" lang="ko-KR" altLang="en-US" sz="12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0" name="TextBox 19"/>
          <p:cNvSpPr txBox="1"/>
          <p:nvPr/>
        </p:nvSpPr>
        <p:spPr>
          <a:xfrm>
            <a:off x="5145883" y="3262899"/>
            <a:ext cx="3317195" cy="600164"/>
          </a:xfrm>
          <a:prstGeom prst="rect">
            <a:avLst/>
          </a:prstGeom>
          <a:noFill/>
        </p:spPr>
        <p:txBody>
          <a:bodyPr wrap="square" rtlCol="0" anchor="ctr">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környezetszennyezés hatásainak figyelembevétele: (repülő csak nagyobb távolságra, </a:t>
            </a:r>
            <a:r>
              <a:rPr kumimoji="0" lang="hu-HU" altLang="ko-KR" sz="11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CO</a:t>
            </a:r>
            <a:r>
              <a:rPr kumimoji="0" lang="hu-HU" altLang="ko-KR" sz="1100" b="1" i="0" u="none" strike="noStrike" kern="1200" cap="none" spc="0" normalizeH="0" baseline="-25000" noProof="0" dirty="0">
                <a:ln>
                  <a:noFill/>
                </a:ln>
                <a:solidFill>
                  <a:prstClr val="black">
                    <a:lumMod val="75000"/>
                    <a:lumOff val="25000"/>
                  </a:prstClr>
                </a:solidFill>
                <a:effectLst/>
                <a:uLnTx/>
                <a:uFillTx/>
                <a:latin typeface="Arial"/>
                <a:cs typeface="Arial" pitchFamily="34" charset="0"/>
              </a:rPr>
              <a:t>2 </a:t>
            </a:r>
            <a:r>
              <a:rPr kumimoji="0" lang="hu-HU" altLang="ko-KR" sz="1100" b="1" i="0" u="none" strike="noStrike" kern="1200" cap="none" spc="0" normalizeH="0" noProof="0" dirty="0">
                <a:ln>
                  <a:noFill/>
                </a:ln>
                <a:solidFill>
                  <a:prstClr val="black">
                    <a:lumMod val="75000"/>
                    <a:lumOff val="25000"/>
                  </a:prstClr>
                </a:solidFill>
                <a:effectLst/>
                <a:uLnTx/>
                <a:uFillTx/>
                <a:latin typeface="Arial"/>
                <a:cs typeface="Arial" pitchFamily="34" charset="0"/>
              </a:rPr>
              <a:t>kibocsátás </a:t>
            </a:r>
            <a:r>
              <a:rPr kumimoji="0" lang="hu-HU" altLang="ko-KR" sz="11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ellentételezése</a:t>
            </a: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1" name="TextBox 20"/>
          <p:cNvSpPr txBox="1"/>
          <p:nvPr/>
        </p:nvSpPr>
        <p:spPr>
          <a:xfrm>
            <a:off x="3635897" y="3372798"/>
            <a:ext cx="1368152" cy="461665"/>
          </a:xfrm>
          <a:prstGeom prst="rect">
            <a:avLst/>
          </a:prstGeom>
          <a:solidFill>
            <a:schemeClr val="accent4"/>
          </a:solid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white"/>
                </a:solidFill>
                <a:effectLst/>
                <a:uLnTx/>
                <a:uFillTx/>
                <a:latin typeface="Arial"/>
                <a:cs typeface="Arial" pitchFamily="34" charset="0"/>
              </a:rPr>
              <a:t>Közlekedés módja</a:t>
            </a:r>
            <a:endParaRPr kumimoji="0" lang="ko-KR" altLang="en-US" sz="12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3" name="TextBox 22"/>
          <p:cNvSpPr txBox="1"/>
          <p:nvPr/>
        </p:nvSpPr>
        <p:spPr>
          <a:xfrm>
            <a:off x="4408295" y="4558934"/>
            <a:ext cx="3729383" cy="430887"/>
          </a:xfrm>
          <a:prstGeom prst="rect">
            <a:avLst/>
          </a:prstGeom>
          <a:noFill/>
        </p:spPr>
        <p:txBody>
          <a:bodyPr wrap="square" rtlCol="0" anchor="ctr">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hu-HU" altLang="ko-KR"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Közvetlenül a szolgáltatónál, vagy </a:t>
            </a:r>
            <a:r>
              <a:rPr kumimoji="0" lang="hu-HU" altLang="ko-KR" sz="11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fenntarthatóan működő utazási vállalkozásoknál</a:t>
            </a:r>
            <a:endParaRPr kumimoji="0" lang="ko-KR" altLang="en-US" sz="11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4" name="TextBox 23"/>
          <p:cNvSpPr txBox="1"/>
          <p:nvPr/>
        </p:nvSpPr>
        <p:spPr>
          <a:xfrm>
            <a:off x="2664712" y="4701842"/>
            <a:ext cx="1368152" cy="276999"/>
          </a:xfrm>
          <a:prstGeom prst="rect">
            <a:avLst/>
          </a:prstGeom>
          <a:solidFill>
            <a:schemeClr val="accent2"/>
          </a:solid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solidFill>
                  <a:prstClr val="white"/>
                </a:solidFill>
                <a:latin typeface="Arial"/>
                <a:cs typeface="Arial" pitchFamily="34" charset="0"/>
              </a:rPr>
              <a:t>Foglalás módja</a:t>
            </a:r>
            <a:endParaRPr kumimoji="0" lang="ko-KR" altLang="en-US" sz="12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5" name="직사각형 69"/>
          <p:cNvSpPr/>
          <p:nvPr/>
        </p:nvSpPr>
        <p:spPr>
          <a:xfrm>
            <a:off x="2458847" y="1301206"/>
            <a:ext cx="285001" cy="400110"/>
          </a:xfrm>
          <a:prstGeom prst="rect">
            <a:avLst/>
          </a:prstGeom>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2000" b="1" i="0" u="none" strike="noStrike" kern="1200" cap="none" spc="0" normalizeH="0" baseline="0" noProof="0" dirty="0">
                <a:ln>
                  <a:noFill/>
                </a:ln>
                <a:solidFill>
                  <a:prstClr val="white"/>
                </a:solidFill>
                <a:effectLst/>
                <a:uLnTx/>
                <a:uFillTx/>
                <a:latin typeface="Arial"/>
                <a:cs typeface="Arial" pitchFamily="34" charset="0"/>
              </a:rPr>
              <a:t>A</a:t>
            </a:r>
            <a:endParaRPr kumimoji="0" lang="ko-KR" altLang="en-US" sz="2000" b="0" i="0" u="none" strike="noStrike" kern="1200" cap="none" spc="0" normalizeH="0" baseline="0" noProof="0" dirty="0">
              <a:ln>
                <a:noFill/>
              </a:ln>
              <a:solidFill>
                <a:prstClr val="white"/>
              </a:solidFill>
              <a:effectLst/>
              <a:uLnTx/>
              <a:uFillTx/>
              <a:latin typeface="Arial"/>
              <a:cs typeface="+mn-cs"/>
            </a:endParaRPr>
          </a:p>
        </p:txBody>
      </p:sp>
      <p:sp>
        <p:nvSpPr>
          <p:cNvPr id="26" name="직사각형 69"/>
          <p:cNvSpPr/>
          <p:nvPr/>
        </p:nvSpPr>
        <p:spPr>
          <a:xfrm>
            <a:off x="3030703" y="1877270"/>
            <a:ext cx="285001" cy="400110"/>
          </a:xfrm>
          <a:prstGeom prst="rect">
            <a:avLst/>
          </a:prstGeom>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2000" b="1" i="0" u="none" strike="noStrike" kern="1200" cap="none" spc="0" normalizeH="0" baseline="0" noProof="0" dirty="0">
                <a:ln>
                  <a:noFill/>
                </a:ln>
                <a:solidFill>
                  <a:prstClr val="white"/>
                </a:solidFill>
                <a:effectLst/>
                <a:uLnTx/>
                <a:uFillTx/>
                <a:latin typeface="Arial"/>
                <a:cs typeface="Arial" pitchFamily="34" charset="0"/>
              </a:rPr>
              <a:t>B</a:t>
            </a:r>
            <a:endParaRPr kumimoji="0" lang="ko-KR" altLang="en-US" sz="2000" b="0" i="0" u="none" strike="noStrike" kern="1200" cap="none" spc="0" normalizeH="0" baseline="0" noProof="0" dirty="0">
              <a:ln>
                <a:noFill/>
              </a:ln>
              <a:solidFill>
                <a:prstClr val="white"/>
              </a:solidFill>
              <a:effectLst/>
              <a:uLnTx/>
              <a:uFillTx/>
              <a:latin typeface="Arial"/>
              <a:cs typeface="+mn-cs"/>
            </a:endParaRPr>
          </a:p>
        </p:txBody>
      </p:sp>
      <p:sp>
        <p:nvSpPr>
          <p:cNvPr id="27" name="직사각형 69"/>
          <p:cNvSpPr/>
          <p:nvPr/>
        </p:nvSpPr>
        <p:spPr>
          <a:xfrm>
            <a:off x="3206288" y="2705362"/>
            <a:ext cx="285001" cy="400110"/>
          </a:xfrm>
          <a:prstGeom prst="rect">
            <a:avLst/>
          </a:prstGeom>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2000" b="1" i="0" u="none" strike="noStrike" kern="1200" cap="none" spc="0" normalizeH="0" baseline="0" noProof="0" dirty="0">
                <a:ln>
                  <a:noFill/>
                </a:ln>
                <a:solidFill>
                  <a:prstClr val="white"/>
                </a:solidFill>
                <a:effectLst/>
                <a:uLnTx/>
                <a:uFillTx/>
                <a:latin typeface="Arial"/>
                <a:cs typeface="Arial" pitchFamily="34" charset="0"/>
              </a:rPr>
              <a:t>C</a:t>
            </a:r>
            <a:endParaRPr kumimoji="0" lang="ko-KR" altLang="en-US" sz="2000" b="0" i="0" u="none" strike="noStrike" kern="1200" cap="none" spc="0" normalizeH="0" baseline="0" noProof="0" dirty="0">
              <a:ln>
                <a:noFill/>
              </a:ln>
              <a:solidFill>
                <a:prstClr val="white"/>
              </a:solidFill>
              <a:effectLst/>
              <a:uLnTx/>
              <a:uFillTx/>
              <a:latin typeface="Arial"/>
              <a:cs typeface="+mn-cs"/>
            </a:endParaRPr>
          </a:p>
        </p:txBody>
      </p:sp>
      <p:sp>
        <p:nvSpPr>
          <p:cNvPr id="28" name="직사각형 69"/>
          <p:cNvSpPr/>
          <p:nvPr/>
        </p:nvSpPr>
        <p:spPr>
          <a:xfrm>
            <a:off x="3030702" y="3533454"/>
            <a:ext cx="285001" cy="400110"/>
          </a:xfrm>
          <a:prstGeom prst="rect">
            <a:avLst/>
          </a:prstGeom>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2000" b="1" i="0" u="none" strike="noStrike" kern="1200" cap="none" spc="0" normalizeH="0" baseline="0" noProof="0" dirty="0">
                <a:ln>
                  <a:noFill/>
                </a:ln>
                <a:solidFill>
                  <a:prstClr val="white"/>
                </a:solidFill>
                <a:effectLst/>
                <a:uLnTx/>
                <a:uFillTx/>
                <a:latin typeface="Arial"/>
                <a:cs typeface="Arial" pitchFamily="34" charset="0"/>
              </a:rPr>
              <a:t>D</a:t>
            </a:r>
            <a:endParaRPr kumimoji="0" lang="ko-KR" altLang="en-US" sz="2000" b="0" i="0" u="none" strike="noStrike" kern="1200" cap="none" spc="0" normalizeH="0" baseline="0" noProof="0" dirty="0">
              <a:ln>
                <a:noFill/>
              </a:ln>
              <a:solidFill>
                <a:prstClr val="white"/>
              </a:solidFill>
              <a:effectLst/>
              <a:uLnTx/>
              <a:uFillTx/>
              <a:latin typeface="Arial"/>
              <a:cs typeface="+mn-cs"/>
            </a:endParaRPr>
          </a:p>
        </p:txBody>
      </p:sp>
      <p:sp>
        <p:nvSpPr>
          <p:cNvPr id="29" name="직사각형 69"/>
          <p:cNvSpPr/>
          <p:nvPr/>
        </p:nvSpPr>
        <p:spPr>
          <a:xfrm>
            <a:off x="2467227" y="4104364"/>
            <a:ext cx="285001" cy="400110"/>
          </a:xfrm>
          <a:prstGeom prst="rect">
            <a:avLst/>
          </a:prstGeom>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2000" b="1" i="0" u="none" strike="noStrike" kern="1200" cap="none" spc="0" normalizeH="0" baseline="0" noProof="0" dirty="0">
                <a:ln>
                  <a:noFill/>
                </a:ln>
                <a:solidFill>
                  <a:prstClr val="white"/>
                </a:solidFill>
                <a:effectLst/>
                <a:uLnTx/>
                <a:uFillTx/>
                <a:latin typeface="Arial"/>
                <a:cs typeface="Arial" pitchFamily="34" charset="0"/>
              </a:rPr>
              <a:t>E</a:t>
            </a:r>
            <a:endParaRPr kumimoji="0" lang="ko-KR" altLang="en-US" sz="2000" b="0" i="0" u="none" strike="noStrike" kern="1200" cap="none" spc="0" normalizeH="0" baseline="0" noProof="0" dirty="0">
              <a:ln>
                <a:noFill/>
              </a:ln>
              <a:solidFill>
                <a:prstClr val="white"/>
              </a:solidFill>
              <a:effectLst/>
              <a:uLnTx/>
              <a:uFillTx/>
              <a:latin typeface="Arial"/>
              <a:cs typeface="+mn-cs"/>
            </a:endParaRPr>
          </a:p>
        </p:txBody>
      </p:sp>
      <p:pic>
        <p:nvPicPr>
          <p:cNvPr id="30" name="Kép 29">
            <a:extLst>
              <a:ext uri="{FF2B5EF4-FFF2-40B4-BE49-F238E27FC236}">
                <a16:creationId xmlns:a16="http://schemas.microsoft.com/office/drawing/2014/main" id="{BD8728AA-CA59-44B0-9B4A-A496B3C139C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sp>
        <p:nvSpPr>
          <p:cNvPr id="4" name="Diamond 6">
            <a:extLst>
              <a:ext uri="{FF2B5EF4-FFF2-40B4-BE49-F238E27FC236}">
                <a16:creationId xmlns:a16="http://schemas.microsoft.com/office/drawing/2014/main" id="{8A8062A6-2DF0-4311-9DE6-0242E04A72E9}"/>
              </a:ext>
            </a:extLst>
          </p:cNvPr>
          <p:cNvSpPr/>
          <p:nvPr/>
        </p:nvSpPr>
        <p:spPr>
          <a:xfrm>
            <a:off x="2426626" y="3985331"/>
            <a:ext cx="526508" cy="526508"/>
          </a:xfrm>
          <a:prstGeom prst="diamond">
            <a:avLst/>
          </a:prstGeom>
          <a:solidFill>
            <a:schemeClr val="accent4"/>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3" name="TextBox 20">
            <a:extLst>
              <a:ext uri="{FF2B5EF4-FFF2-40B4-BE49-F238E27FC236}">
                <a16:creationId xmlns:a16="http://schemas.microsoft.com/office/drawing/2014/main" id="{2C48AAF5-5B64-45BA-BCFD-232C4E0738EE}"/>
              </a:ext>
            </a:extLst>
          </p:cNvPr>
          <p:cNvSpPr txBox="1"/>
          <p:nvPr/>
        </p:nvSpPr>
        <p:spPr>
          <a:xfrm>
            <a:off x="3384376" y="4090335"/>
            <a:ext cx="1309663" cy="276999"/>
          </a:xfrm>
          <a:prstGeom prst="rect">
            <a:avLst/>
          </a:prstGeom>
          <a:solidFill>
            <a:schemeClr val="accent4"/>
          </a:solid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solidFill>
                  <a:prstClr val="white"/>
                </a:solidFill>
                <a:latin typeface="Arial"/>
                <a:cs typeface="Arial" pitchFamily="34" charset="0"/>
              </a:rPr>
              <a:t>Szolgáltatók</a:t>
            </a:r>
            <a:endParaRPr kumimoji="0" lang="ko-KR" altLang="en-US" sz="12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16" name="TextBox 22">
            <a:extLst>
              <a:ext uri="{FF2B5EF4-FFF2-40B4-BE49-F238E27FC236}">
                <a16:creationId xmlns:a16="http://schemas.microsoft.com/office/drawing/2014/main" id="{1A3D647E-E803-4DFA-BED2-2A99BD6F2804}"/>
              </a:ext>
            </a:extLst>
          </p:cNvPr>
          <p:cNvSpPr txBox="1"/>
          <p:nvPr/>
        </p:nvSpPr>
        <p:spPr>
          <a:xfrm>
            <a:off x="5004049" y="3975070"/>
            <a:ext cx="3317195" cy="430887"/>
          </a:xfrm>
          <a:prstGeom prst="rect">
            <a:avLst/>
          </a:prstGeom>
          <a:noFill/>
        </p:spPr>
        <p:txBody>
          <a:bodyPr wrap="square" rtlCol="0" anchor="ctr">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hu-HU" altLang="ko-KR" sz="1100" b="1" dirty="0">
                <a:solidFill>
                  <a:prstClr val="black">
                    <a:lumMod val="75000"/>
                    <a:lumOff val="25000"/>
                  </a:prstClr>
                </a:solidFill>
                <a:latin typeface="Arial"/>
                <a:cs typeface="Arial" pitchFamily="34" charset="0"/>
              </a:rPr>
              <a:t>Fenntarthatósági tanúsítvánnyal </a:t>
            </a:r>
            <a:r>
              <a:rPr lang="hu-HU" altLang="ko-KR" sz="1100" dirty="0">
                <a:solidFill>
                  <a:prstClr val="black">
                    <a:lumMod val="75000"/>
                    <a:lumOff val="25000"/>
                  </a:prstClr>
                </a:solidFill>
                <a:latin typeface="Arial"/>
                <a:cs typeface="Arial" pitchFamily="34" charset="0"/>
              </a:rPr>
              <a:t>rendelkező vállalkozások preferálása , </a:t>
            </a:r>
            <a:endParaRPr kumimoji="0" lang="ko-KR" altLang="en-US" sz="11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Tree>
    <p:extLst>
      <p:ext uri="{BB962C8B-B14F-4D97-AF65-F5344CB8AC3E}">
        <p14:creationId xmlns:p14="http://schemas.microsoft.com/office/powerpoint/2010/main" val="3783721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solidFill>
            <a:schemeClr val="accent5"/>
          </a:solidFill>
          <a:ln>
            <a:solidFill>
              <a:schemeClr val="accent4"/>
            </a:solidFill>
          </a:ln>
        </p:spPr>
        <p:txBody>
          <a:bodyPr/>
          <a:lstStyle/>
          <a:p>
            <a:r>
              <a:rPr lang="hu-HU" altLang="ko-KR" sz="3600" dirty="0">
                <a:solidFill>
                  <a:schemeClr val="bg1"/>
                </a:solidFill>
              </a:rPr>
              <a:t>1.2.3.3. A felelős felkészülés</a:t>
            </a:r>
            <a:endParaRPr lang="ko-KR" altLang="en-US" sz="3600" dirty="0">
              <a:solidFill>
                <a:schemeClr val="bg1"/>
              </a:solidFill>
            </a:endParaRPr>
          </a:p>
        </p:txBody>
      </p:sp>
      <p:sp>
        <p:nvSpPr>
          <p:cNvPr id="3" name="Text Placeholder 2"/>
          <p:cNvSpPr>
            <a:spLocks noGrp="1"/>
          </p:cNvSpPr>
          <p:nvPr>
            <p:ph type="body" sz="quarter" idx="11"/>
          </p:nvPr>
        </p:nvSpPr>
        <p:spPr/>
        <p:txBody>
          <a:bodyPr/>
          <a:lstStyle/>
          <a:p>
            <a:pPr lvl="0"/>
            <a:r>
              <a:rPr lang="hu-HU" altLang="ko-KR" dirty="0"/>
              <a:t>A választott desztináció jellemzőinek tanulmányozása utazás előtt</a:t>
            </a:r>
            <a:endParaRPr lang="en-US" altLang="ko-KR" dirty="0"/>
          </a:p>
        </p:txBody>
      </p:sp>
      <p:sp>
        <p:nvSpPr>
          <p:cNvPr id="8" name="Diamond 7"/>
          <p:cNvSpPr/>
          <p:nvPr/>
        </p:nvSpPr>
        <p:spPr>
          <a:xfrm>
            <a:off x="7980229" y="2803676"/>
            <a:ext cx="648072" cy="648072"/>
          </a:xfrm>
          <a:prstGeom prst="diamond">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9" name="Diamond 8"/>
          <p:cNvSpPr/>
          <p:nvPr/>
        </p:nvSpPr>
        <p:spPr>
          <a:xfrm>
            <a:off x="7608338" y="2304920"/>
            <a:ext cx="648072" cy="648072"/>
          </a:xfrm>
          <a:prstGeom prst="diamond">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0" name="Diamond 9"/>
          <p:cNvSpPr/>
          <p:nvPr/>
        </p:nvSpPr>
        <p:spPr>
          <a:xfrm>
            <a:off x="7236446" y="1806165"/>
            <a:ext cx="648072" cy="648072"/>
          </a:xfrm>
          <a:prstGeom prst="diamond">
            <a:avLst/>
          </a:prstGeom>
          <a:solidFill>
            <a:schemeClr val="accent3">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1" name="Diamond 10"/>
          <p:cNvSpPr/>
          <p:nvPr/>
        </p:nvSpPr>
        <p:spPr>
          <a:xfrm>
            <a:off x="6864554" y="1307410"/>
            <a:ext cx="648072" cy="648072"/>
          </a:xfrm>
          <a:prstGeom prst="diamond">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2" name="Rectangle 9"/>
          <p:cNvSpPr/>
          <p:nvPr/>
        </p:nvSpPr>
        <p:spPr>
          <a:xfrm>
            <a:off x="7798241" y="2488511"/>
            <a:ext cx="283651" cy="265522"/>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3" name="Rectangle 23"/>
          <p:cNvSpPr/>
          <p:nvPr/>
        </p:nvSpPr>
        <p:spPr>
          <a:xfrm>
            <a:off x="7406329" y="2025494"/>
            <a:ext cx="336532" cy="19795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4" name="Rectangle 30"/>
          <p:cNvSpPr/>
          <p:nvPr/>
        </p:nvSpPr>
        <p:spPr>
          <a:xfrm>
            <a:off x="7078019" y="1497415"/>
            <a:ext cx="254137" cy="253394"/>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5" name="Oval 7"/>
          <p:cNvSpPr/>
          <p:nvPr/>
        </p:nvSpPr>
        <p:spPr>
          <a:xfrm>
            <a:off x="8160747" y="2976561"/>
            <a:ext cx="301394" cy="301394"/>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6" name="TextBox 15"/>
          <p:cNvSpPr txBox="1"/>
          <p:nvPr/>
        </p:nvSpPr>
        <p:spPr>
          <a:xfrm>
            <a:off x="3808860" y="2976561"/>
            <a:ext cx="3913886"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hu-HU" altLang="ko-KR" sz="1400" b="0" i="0" u="none" strike="noStrike" kern="1200" cap="none" spc="0" normalizeH="0" baseline="0" noProof="0" dirty="0">
                <a:ln>
                  <a:noFill/>
                </a:ln>
                <a:solidFill>
                  <a:prstClr val="white"/>
                </a:solidFill>
                <a:effectLst/>
                <a:uLnTx/>
                <a:uFillTx/>
                <a:latin typeface="Arial"/>
                <a:cs typeface="Arial" pitchFamily="34" charset="0"/>
              </a:rPr>
              <a:t>Nyelv</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7" name="TextBox 16"/>
          <p:cNvSpPr txBox="1"/>
          <p:nvPr/>
        </p:nvSpPr>
        <p:spPr>
          <a:xfrm>
            <a:off x="3808861" y="2500945"/>
            <a:ext cx="3541119"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r>
              <a:rPr lang="hu-HU" altLang="ko-KR" sz="1400" dirty="0">
                <a:solidFill>
                  <a:prstClr val="white"/>
                </a:solidFill>
                <a:latin typeface="Arial"/>
                <a:cs typeface="Arial" pitchFamily="34" charset="0"/>
              </a:rPr>
              <a:t>Életforma</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8" name="TextBox 17"/>
          <p:cNvSpPr txBox="1"/>
          <p:nvPr/>
        </p:nvSpPr>
        <p:spPr>
          <a:xfrm>
            <a:off x="3808861" y="1993524"/>
            <a:ext cx="3168352"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lang="hu-HU" altLang="ko-KR" sz="1400" dirty="0">
                <a:solidFill>
                  <a:prstClr val="white"/>
                </a:solidFill>
                <a:latin typeface="Arial"/>
                <a:cs typeface="Arial" pitchFamily="34" charset="0"/>
              </a:rPr>
              <a:t>Viselkedési szabályok, elvárások</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9" name="TextBox 18"/>
          <p:cNvSpPr txBox="1"/>
          <p:nvPr/>
        </p:nvSpPr>
        <p:spPr>
          <a:xfrm>
            <a:off x="3736254" y="1478152"/>
            <a:ext cx="2947830"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r>
              <a:rPr lang="hu-HU" altLang="ko-KR" sz="1400" dirty="0">
                <a:solidFill>
                  <a:prstClr val="white"/>
                </a:solidFill>
                <a:latin typeface="Arial"/>
                <a:cs typeface="Arial" pitchFamily="34" charset="0"/>
              </a:rPr>
              <a:t>S</a:t>
            </a:r>
            <a:r>
              <a:rPr kumimoji="0" lang="hu-HU" altLang="ko-KR" sz="1400" b="0" i="0" u="none" strike="noStrike" kern="1200" cap="none" spc="0" normalizeH="0" baseline="0" noProof="0" dirty="0" err="1">
                <a:ln>
                  <a:noFill/>
                </a:ln>
                <a:solidFill>
                  <a:prstClr val="white"/>
                </a:solidFill>
                <a:effectLst/>
                <a:uLnTx/>
                <a:uFillTx/>
                <a:latin typeface="Arial"/>
                <a:cs typeface="Arial" pitchFamily="34" charset="0"/>
              </a:rPr>
              <a:t>zokások</a:t>
            </a:r>
            <a:r>
              <a:rPr kumimoji="0" lang="hu-HU" altLang="ko-KR" sz="1400" b="0" i="0" u="none" strike="noStrike" kern="1200" cap="none" spc="0" normalizeH="0" baseline="0" noProof="0" dirty="0">
                <a:ln>
                  <a:noFill/>
                </a:ln>
                <a:solidFill>
                  <a:prstClr val="white"/>
                </a:solidFill>
                <a:effectLst/>
                <a:uLnTx/>
                <a:uFillTx/>
                <a:latin typeface="Arial"/>
                <a:cs typeface="Arial" pitchFamily="34" charset="0"/>
              </a:rPr>
              <a:t>, hagyományok, kultúra </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grpSp>
        <p:nvGrpSpPr>
          <p:cNvPr id="20" name="Group 19"/>
          <p:cNvGrpSpPr/>
          <p:nvPr/>
        </p:nvGrpSpPr>
        <p:grpSpPr>
          <a:xfrm>
            <a:off x="2563459" y="3565313"/>
            <a:ext cx="2021522" cy="906792"/>
            <a:chOff x="1472558" y="767986"/>
            <a:chExt cx="2913567" cy="906792"/>
          </a:xfrm>
        </p:grpSpPr>
        <p:sp>
          <p:nvSpPr>
            <p:cNvPr id="21" name="TextBox 20"/>
            <p:cNvSpPr txBox="1"/>
            <p:nvPr/>
          </p:nvSpPr>
          <p:spPr>
            <a:xfrm>
              <a:off x="1472558" y="139777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2" name="TextBox 21"/>
            <p:cNvSpPr txBox="1"/>
            <p:nvPr/>
          </p:nvSpPr>
          <p:spPr>
            <a:xfrm>
              <a:off x="1620160" y="767986"/>
              <a:ext cx="2765965" cy="46166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latin typeface="Arial"/>
                  <a:cs typeface="Arial" pitchFamily="34" charset="0"/>
                </a:rPr>
                <a:t>Viselkedési szabályok, elvárások</a:t>
              </a:r>
              <a:endParaRPr kumimoji="0" lang="ko-KR" altLang="en-US" sz="1200" b="1" i="0" u="none" strike="noStrike" kern="1200" cap="none" spc="0" normalizeH="0" baseline="0" noProof="0" dirty="0">
                <a:ln>
                  <a:noFill/>
                </a:ln>
                <a:effectLst/>
                <a:uLnTx/>
                <a:uFillTx/>
                <a:latin typeface="Arial"/>
                <a:cs typeface="Arial" pitchFamily="34" charset="0"/>
              </a:endParaRPr>
            </a:p>
          </p:txBody>
        </p:sp>
      </p:grpSp>
      <p:grpSp>
        <p:nvGrpSpPr>
          <p:cNvPr id="23" name="Group 22"/>
          <p:cNvGrpSpPr/>
          <p:nvPr/>
        </p:nvGrpSpPr>
        <p:grpSpPr>
          <a:xfrm>
            <a:off x="459592" y="3573115"/>
            <a:ext cx="1919112" cy="1100650"/>
            <a:chOff x="1472557" y="807416"/>
            <a:chExt cx="2765966" cy="833781"/>
          </a:xfrm>
        </p:grpSpPr>
        <p:sp>
          <p:nvSpPr>
            <p:cNvPr id="24" name="TextBox 23"/>
            <p:cNvSpPr txBox="1"/>
            <p:nvPr/>
          </p:nvSpPr>
          <p:spPr>
            <a:xfrm>
              <a:off x="1472558" y="1431360"/>
              <a:ext cx="2765965" cy="209837"/>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5" name="TextBox 24"/>
            <p:cNvSpPr txBox="1"/>
            <p:nvPr/>
          </p:nvSpPr>
          <p:spPr>
            <a:xfrm>
              <a:off x="1472557" y="807416"/>
              <a:ext cx="2765965" cy="349727"/>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latin typeface="Arial"/>
                  <a:cs typeface="Arial" pitchFamily="34" charset="0"/>
                </a:rPr>
                <a:t>S</a:t>
              </a:r>
              <a:r>
                <a:rPr kumimoji="0" lang="hu-HU" altLang="ko-KR" sz="1200" b="1" i="0" u="none" strike="noStrike" kern="1200" cap="none" spc="0" normalizeH="0" baseline="0" noProof="0" dirty="0" err="1">
                  <a:ln>
                    <a:noFill/>
                  </a:ln>
                  <a:effectLst/>
                  <a:uLnTx/>
                  <a:uFillTx/>
                  <a:latin typeface="Arial"/>
                  <a:cs typeface="Arial" pitchFamily="34" charset="0"/>
                </a:rPr>
                <a:t>zokások</a:t>
              </a:r>
              <a:r>
                <a:rPr kumimoji="0" lang="hu-HU" altLang="ko-KR" sz="1200" b="1" i="0" u="none" strike="noStrike" kern="1200" cap="none" spc="0" normalizeH="0" baseline="0" noProof="0" dirty="0">
                  <a:ln>
                    <a:noFill/>
                  </a:ln>
                  <a:effectLst/>
                  <a:uLnTx/>
                  <a:uFillTx/>
                  <a:latin typeface="Arial"/>
                  <a:cs typeface="Arial" pitchFamily="34" charset="0"/>
                </a:rPr>
                <a:t>, hagyományok, kultúra</a:t>
              </a:r>
              <a:endParaRPr kumimoji="0" lang="ko-KR" altLang="en-US" sz="1200" b="1" i="0" u="none" strike="noStrike" kern="1200" cap="none" spc="0" normalizeH="0" baseline="0" noProof="0" dirty="0">
                <a:ln>
                  <a:noFill/>
                </a:ln>
                <a:effectLst/>
                <a:uLnTx/>
                <a:uFillTx/>
                <a:latin typeface="Arial"/>
                <a:cs typeface="Arial" pitchFamily="34" charset="0"/>
              </a:endParaRPr>
            </a:p>
          </p:txBody>
        </p:sp>
      </p:grpSp>
      <p:sp>
        <p:nvSpPr>
          <p:cNvPr id="28" name="TextBox 27"/>
          <p:cNvSpPr txBox="1"/>
          <p:nvPr/>
        </p:nvSpPr>
        <p:spPr>
          <a:xfrm>
            <a:off x="4718531" y="3554132"/>
            <a:ext cx="1919111"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1" i="0" u="none" strike="noStrike" kern="1200" cap="none" spc="0" normalizeH="0" baseline="0" noProof="0" dirty="0">
                <a:ln>
                  <a:noFill/>
                </a:ln>
                <a:effectLst/>
                <a:uLnTx/>
                <a:uFillTx/>
                <a:latin typeface="Arial"/>
                <a:cs typeface="Arial" pitchFamily="34" charset="0"/>
              </a:rPr>
              <a:t> </a:t>
            </a:r>
            <a:r>
              <a:rPr lang="hu-HU" altLang="ko-KR" sz="1200" b="1" dirty="0">
                <a:latin typeface="Arial"/>
                <a:cs typeface="Arial" pitchFamily="34" charset="0"/>
              </a:rPr>
              <a:t>Életforma</a:t>
            </a:r>
            <a:endParaRPr kumimoji="0" lang="ko-KR" altLang="en-US" sz="1200" b="1" i="0" u="none" strike="noStrike" kern="1200" cap="none" spc="0" normalizeH="0" baseline="0" noProof="0" dirty="0">
              <a:ln>
                <a:noFill/>
              </a:ln>
              <a:effectLst/>
              <a:uLnTx/>
              <a:uFillTx/>
              <a:latin typeface="Arial"/>
              <a:cs typeface="Arial" pitchFamily="34" charset="0"/>
            </a:endParaRPr>
          </a:p>
        </p:txBody>
      </p:sp>
      <p:sp>
        <p:nvSpPr>
          <p:cNvPr id="31" name="TextBox 30"/>
          <p:cNvSpPr txBox="1"/>
          <p:nvPr/>
        </p:nvSpPr>
        <p:spPr>
          <a:xfrm>
            <a:off x="6730422" y="3552034"/>
            <a:ext cx="1919111"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effectLst/>
                <a:uLnTx/>
                <a:uFillTx/>
                <a:latin typeface="Arial"/>
                <a:cs typeface="Arial" pitchFamily="34" charset="0"/>
              </a:rPr>
              <a:t>Nyelv</a:t>
            </a:r>
            <a:endParaRPr kumimoji="0" lang="ko-KR" altLang="en-US" sz="1200" b="1" i="0" u="none" strike="noStrike" kern="1200" cap="none" spc="0" normalizeH="0" baseline="0" noProof="0" dirty="0">
              <a:ln>
                <a:noFill/>
              </a:ln>
              <a:effectLst/>
              <a:uLnTx/>
              <a:uFillTx/>
              <a:latin typeface="Arial"/>
              <a:cs typeface="Arial" pitchFamily="34" charset="0"/>
            </a:endParaRPr>
          </a:p>
        </p:txBody>
      </p:sp>
      <p:pic>
        <p:nvPicPr>
          <p:cNvPr id="32" name="Kép 31">
            <a:extLst>
              <a:ext uri="{FF2B5EF4-FFF2-40B4-BE49-F238E27FC236}">
                <a16:creationId xmlns:a16="http://schemas.microsoft.com/office/drawing/2014/main" id="{E0773CA9-C6D4-4FF7-A74B-E9184B0004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pic>
        <p:nvPicPr>
          <p:cNvPr id="4" name="Picture 4" descr="Íme a legfontosabb ökocímkék, amelyekre érdemes 2019-ben is odafigyelni -  CHIKANSPLANET">
            <a:extLst>
              <a:ext uri="{FF2B5EF4-FFF2-40B4-BE49-F238E27FC236}">
                <a16:creationId xmlns:a16="http://schemas.microsoft.com/office/drawing/2014/main" id="{A1960626-2DF5-44C3-93CD-D01CAD218B11}"/>
              </a:ext>
            </a:extLst>
          </p:cNvPr>
          <p:cNvPicPr>
            <a:picLocks noGrp="1" noChangeAspect="1" noChangeArrowheads="1"/>
          </p:cNvPicPr>
          <p:nvPr>
            <p:ph type="pic" idx="1"/>
          </p:nvPr>
        </p:nvPicPr>
        <p:blipFill rotWithShape="1">
          <a:blip r:embed="rId4">
            <a:extLst>
              <a:ext uri="{28A0092B-C50C-407E-A947-70E740481C1C}">
                <a14:useLocalDpi xmlns:a14="http://schemas.microsoft.com/office/drawing/2010/main" val="0"/>
              </a:ext>
            </a:extLst>
          </a:blip>
          <a:srcRect t="656" b="656"/>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2263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81631"/>
            <a:ext cx="9144000" cy="918183"/>
          </a:xfrm>
          <a:solidFill>
            <a:schemeClr val="accent4">
              <a:lumMod val="75000"/>
            </a:schemeClr>
          </a:solidFill>
        </p:spPr>
        <p:txBody>
          <a:bodyPr/>
          <a:lstStyle/>
          <a:p>
            <a:r>
              <a:rPr lang="hu-HU" altLang="ko-KR" sz="2400" dirty="0">
                <a:solidFill>
                  <a:schemeClr val="bg1"/>
                </a:solidFill>
              </a:rPr>
              <a:t>1.2.3.4.A felelős cselekvés (fogyasztás)</a:t>
            </a:r>
            <a:endParaRPr lang="ko-KR" altLang="en-US" sz="2400" dirty="0">
              <a:solidFill>
                <a:schemeClr val="bg1"/>
              </a:solidFill>
            </a:endParaRPr>
          </a:p>
        </p:txBody>
      </p:sp>
      <p:sp>
        <p:nvSpPr>
          <p:cNvPr id="8" name="Diamond 7"/>
          <p:cNvSpPr/>
          <p:nvPr/>
        </p:nvSpPr>
        <p:spPr>
          <a:xfrm>
            <a:off x="7980229" y="2803676"/>
            <a:ext cx="648072" cy="648072"/>
          </a:xfrm>
          <a:prstGeom prst="diamond">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9" name="Diamond 8"/>
          <p:cNvSpPr/>
          <p:nvPr/>
        </p:nvSpPr>
        <p:spPr>
          <a:xfrm>
            <a:off x="7608338" y="2304920"/>
            <a:ext cx="648072" cy="648072"/>
          </a:xfrm>
          <a:prstGeom prst="diamond">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0" name="Diamond 9"/>
          <p:cNvSpPr/>
          <p:nvPr/>
        </p:nvSpPr>
        <p:spPr>
          <a:xfrm>
            <a:off x="7236446" y="1806165"/>
            <a:ext cx="648072" cy="648072"/>
          </a:xfrm>
          <a:prstGeom prst="diamond">
            <a:avLst/>
          </a:prstGeom>
          <a:solidFill>
            <a:schemeClr val="accent3">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1" name="Diamond 10"/>
          <p:cNvSpPr/>
          <p:nvPr/>
        </p:nvSpPr>
        <p:spPr>
          <a:xfrm>
            <a:off x="6864554" y="1307410"/>
            <a:ext cx="648072" cy="648072"/>
          </a:xfrm>
          <a:prstGeom prst="diamond">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2" name="Rectangle 9"/>
          <p:cNvSpPr/>
          <p:nvPr/>
        </p:nvSpPr>
        <p:spPr>
          <a:xfrm>
            <a:off x="7798241" y="2488511"/>
            <a:ext cx="283651" cy="265522"/>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3" name="Rectangle 23"/>
          <p:cNvSpPr/>
          <p:nvPr/>
        </p:nvSpPr>
        <p:spPr>
          <a:xfrm>
            <a:off x="7406329" y="2025494"/>
            <a:ext cx="336532" cy="19795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4" name="Rectangle 30"/>
          <p:cNvSpPr/>
          <p:nvPr/>
        </p:nvSpPr>
        <p:spPr>
          <a:xfrm>
            <a:off x="7078019" y="1497415"/>
            <a:ext cx="254137" cy="253394"/>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5" name="Oval 7"/>
          <p:cNvSpPr/>
          <p:nvPr/>
        </p:nvSpPr>
        <p:spPr>
          <a:xfrm>
            <a:off x="8160747" y="2976561"/>
            <a:ext cx="301394" cy="301394"/>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6" name="TextBox 15"/>
          <p:cNvSpPr txBox="1"/>
          <p:nvPr/>
        </p:nvSpPr>
        <p:spPr>
          <a:xfrm>
            <a:off x="3808860" y="2976561"/>
            <a:ext cx="3913886"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r>
              <a:rPr kumimoji="0" lang="hu-HU" altLang="ko-KR" sz="1400" b="0" i="0" u="none" strike="noStrike" kern="1200" cap="none" spc="0" normalizeH="0" baseline="0" noProof="0" dirty="0">
                <a:ln>
                  <a:noFill/>
                </a:ln>
                <a:solidFill>
                  <a:prstClr val="white"/>
                </a:solidFill>
                <a:effectLst/>
                <a:uLnTx/>
                <a:uFillTx/>
                <a:latin typeface="Arial"/>
                <a:cs typeface="Arial" pitchFamily="34" charset="0"/>
              </a:rPr>
              <a:t>Etikus viselkedés</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7" name="TextBox 16"/>
          <p:cNvSpPr txBox="1"/>
          <p:nvPr/>
        </p:nvSpPr>
        <p:spPr>
          <a:xfrm>
            <a:off x="3808861" y="2500945"/>
            <a:ext cx="3541119"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r>
              <a:rPr kumimoji="0" lang="hu-HU" altLang="ko-KR" sz="1400" b="0" i="0" u="none" strike="noStrike" kern="1200" cap="none" spc="0" normalizeH="0" baseline="0" noProof="0" dirty="0">
                <a:ln>
                  <a:noFill/>
                </a:ln>
                <a:solidFill>
                  <a:prstClr val="white"/>
                </a:solidFill>
                <a:effectLst/>
                <a:uLnTx/>
                <a:uFillTx/>
                <a:latin typeface="Arial"/>
                <a:cs typeface="Arial" pitchFamily="34" charset="0"/>
              </a:rPr>
              <a:t>Hozzájárulás</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8" name="TextBox 17"/>
          <p:cNvSpPr txBox="1"/>
          <p:nvPr/>
        </p:nvSpPr>
        <p:spPr>
          <a:xfrm>
            <a:off x="3808861" y="1993524"/>
            <a:ext cx="3168352"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r>
              <a:rPr kumimoji="0" lang="hu-HU" altLang="ko-KR" sz="1400" b="0" i="0" u="none" strike="noStrike" kern="1200" cap="none" spc="0" normalizeH="0" baseline="0" noProof="0" dirty="0">
                <a:ln>
                  <a:noFill/>
                </a:ln>
                <a:solidFill>
                  <a:prstClr val="white"/>
                </a:solidFill>
                <a:effectLst/>
                <a:uLnTx/>
                <a:uFillTx/>
                <a:latin typeface="Arial"/>
                <a:cs typeface="Arial" pitchFamily="34" charset="0"/>
              </a:rPr>
              <a:t>Védelem</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9" name="TextBox 18"/>
          <p:cNvSpPr txBox="1"/>
          <p:nvPr/>
        </p:nvSpPr>
        <p:spPr>
          <a:xfrm>
            <a:off x="3808860" y="1478152"/>
            <a:ext cx="2795585"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r>
              <a:rPr kumimoji="0" lang="hu-HU" altLang="ko-KR" sz="1400" b="0" i="0" u="none" strike="noStrike" kern="1200" cap="none" spc="0" normalizeH="0" baseline="0" noProof="0" dirty="0">
                <a:ln>
                  <a:noFill/>
                </a:ln>
                <a:solidFill>
                  <a:prstClr val="white"/>
                </a:solidFill>
                <a:effectLst/>
                <a:uLnTx/>
                <a:uFillTx/>
                <a:latin typeface="Arial"/>
                <a:cs typeface="Arial" pitchFamily="34" charset="0"/>
              </a:rPr>
              <a:t>Tisztelet</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grpSp>
        <p:nvGrpSpPr>
          <p:cNvPr id="20" name="Group 19"/>
          <p:cNvGrpSpPr/>
          <p:nvPr/>
        </p:nvGrpSpPr>
        <p:grpSpPr>
          <a:xfrm>
            <a:off x="2563459" y="3795886"/>
            <a:ext cx="1919111" cy="768552"/>
            <a:chOff x="1472558" y="998559"/>
            <a:chExt cx="2765965" cy="768552"/>
          </a:xfrm>
        </p:grpSpPr>
        <p:sp>
          <p:nvSpPr>
            <p:cNvPr id="21" name="TextBox 20"/>
            <p:cNvSpPr txBox="1"/>
            <p:nvPr/>
          </p:nvSpPr>
          <p:spPr>
            <a:xfrm>
              <a:off x="1472558" y="1305446"/>
              <a:ext cx="2765965" cy="46166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Környezet – víz, levegő, földfelszín,</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2" name="TextBox 21"/>
            <p:cNvSpPr txBox="1"/>
            <p:nvPr/>
          </p:nvSpPr>
          <p:spPr>
            <a:xfrm>
              <a:off x="1472558" y="99855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solidFill>
                    <a:prstClr val="black">
                      <a:lumMod val="75000"/>
                      <a:lumOff val="25000"/>
                    </a:prstClr>
                  </a:solidFill>
                  <a:latin typeface="Arial"/>
                  <a:cs typeface="Arial" pitchFamily="34" charset="0"/>
                </a:rPr>
                <a:t>Védelem</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3" name="Group 22"/>
          <p:cNvGrpSpPr/>
          <p:nvPr/>
        </p:nvGrpSpPr>
        <p:grpSpPr>
          <a:xfrm>
            <a:off x="459593" y="3795886"/>
            <a:ext cx="1919111" cy="860885"/>
            <a:chOff x="1472558" y="998559"/>
            <a:chExt cx="2765965" cy="860885"/>
          </a:xfrm>
        </p:grpSpPr>
        <p:sp>
          <p:nvSpPr>
            <p:cNvPr id="24" name="TextBox 23"/>
            <p:cNvSpPr txBox="1"/>
            <p:nvPr/>
          </p:nvSpPr>
          <p:spPr>
            <a:xfrm>
              <a:off x="1472558" y="1213113"/>
              <a:ext cx="2765965" cy="646331"/>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Hagyományok, szokások, életvitel, társadalmi, gazdasági környezet</a:t>
              </a: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5" name="TextBox 24"/>
            <p:cNvSpPr txBox="1"/>
            <p:nvPr/>
          </p:nvSpPr>
          <p:spPr>
            <a:xfrm>
              <a:off x="1472558" y="99855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Tisztelet</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6" name="Group 25"/>
          <p:cNvGrpSpPr/>
          <p:nvPr/>
        </p:nvGrpSpPr>
        <p:grpSpPr>
          <a:xfrm>
            <a:off x="4667325" y="3795886"/>
            <a:ext cx="1919111" cy="860885"/>
            <a:chOff x="1472558" y="998559"/>
            <a:chExt cx="2765965" cy="860885"/>
          </a:xfrm>
        </p:grpSpPr>
        <p:sp>
          <p:nvSpPr>
            <p:cNvPr id="27" name="TextBox 26"/>
            <p:cNvSpPr txBox="1"/>
            <p:nvPr/>
          </p:nvSpPr>
          <p:spPr>
            <a:xfrm>
              <a:off x="1472558" y="1213113"/>
              <a:ext cx="2765965" cy="646331"/>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helyi gazdaság életképességéhez, a környezet védelméhez</a:t>
              </a: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8" name="TextBox 27"/>
            <p:cNvSpPr txBox="1"/>
            <p:nvPr/>
          </p:nvSpPr>
          <p:spPr>
            <a:xfrm>
              <a:off x="1472558" y="99855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Hozzájárulás</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9" name="Group 28"/>
          <p:cNvGrpSpPr/>
          <p:nvPr/>
        </p:nvGrpSpPr>
        <p:grpSpPr>
          <a:xfrm>
            <a:off x="6771192" y="3795886"/>
            <a:ext cx="1919111" cy="860885"/>
            <a:chOff x="1472558" y="998559"/>
            <a:chExt cx="2765965" cy="860885"/>
          </a:xfrm>
        </p:grpSpPr>
        <p:sp>
          <p:nvSpPr>
            <p:cNvPr id="30" name="TextBox 29"/>
            <p:cNvSpPr txBox="1"/>
            <p:nvPr/>
          </p:nvSpPr>
          <p:spPr>
            <a:xfrm>
              <a:off x="1472558" y="1213113"/>
              <a:ext cx="2765965" cy="646331"/>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helyi etikai normák és elvásárok, viselkedési szabályok  betartása</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31" name="TextBox 30"/>
            <p:cNvSpPr txBox="1"/>
            <p:nvPr/>
          </p:nvSpPr>
          <p:spPr>
            <a:xfrm>
              <a:off x="1472558" y="99855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Etikus viselkedés</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pic>
        <p:nvPicPr>
          <p:cNvPr id="32" name="Kép 31">
            <a:extLst>
              <a:ext uri="{FF2B5EF4-FFF2-40B4-BE49-F238E27FC236}">
                <a16:creationId xmlns:a16="http://schemas.microsoft.com/office/drawing/2014/main" id="{E0773CA9-C6D4-4FF7-A74B-E9184B0004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sp>
        <p:nvSpPr>
          <p:cNvPr id="6" name="Szöveg helye 5">
            <a:extLst>
              <a:ext uri="{FF2B5EF4-FFF2-40B4-BE49-F238E27FC236}">
                <a16:creationId xmlns:a16="http://schemas.microsoft.com/office/drawing/2014/main" id="{80FB6B50-BE1B-4622-85BA-ADC6DAC982DE}"/>
              </a:ext>
            </a:extLst>
          </p:cNvPr>
          <p:cNvSpPr>
            <a:spLocks noGrp="1"/>
          </p:cNvSpPr>
          <p:nvPr>
            <p:ph type="body" sz="quarter" idx="11"/>
          </p:nvPr>
        </p:nvSpPr>
        <p:spPr/>
        <p:txBody>
          <a:bodyPr/>
          <a:lstStyle/>
          <a:p>
            <a:endParaRPr lang="hu-HU" dirty="0"/>
          </a:p>
        </p:txBody>
      </p:sp>
      <p:pic>
        <p:nvPicPr>
          <p:cNvPr id="4098" name="Picture 2" descr="Élő bolygónk – online szemle">
            <a:extLst>
              <a:ext uri="{FF2B5EF4-FFF2-40B4-BE49-F238E27FC236}">
                <a16:creationId xmlns:a16="http://schemas.microsoft.com/office/drawing/2014/main" id="{DA44BCE9-8D84-4BDB-B229-F15FC1791190}"/>
              </a:ext>
            </a:extLst>
          </p:cNvPr>
          <p:cNvPicPr>
            <a:picLocks noGrp="1" noChangeAspect="1" noChangeArrowheads="1"/>
          </p:cNvPicPr>
          <p:nvPr>
            <p:ph type="pic" idx="1"/>
          </p:nvPr>
        </p:nvPicPr>
        <p:blipFill>
          <a:blip r:embed="rId4" cstate="print">
            <a:extLst>
              <a:ext uri="{28A0092B-C50C-407E-A947-70E740481C1C}">
                <a14:useLocalDpi xmlns:a14="http://schemas.microsoft.com/office/drawing/2010/main" val="0"/>
              </a:ext>
            </a:extLst>
          </a:blip>
          <a:srcRect l="4928" r="4928"/>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588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81631"/>
            <a:ext cx="9144000" cy="918183"/>
          </a:xfrm>
          <a:solidFill>
            <a:schemeClr val="accent4">
              <a:lumMod val="75000"/>
            </a:schemeClr>
          </a:solidFill>
        </p:spPr>
        <p:txBody>
          <a:bodyPr/>
          <a:lstStyle/>
          <a:p>
            <a:r>
              <a:rPr lang="hu-HU" altLang="ko-KR" sz="2400" dirty="0">
                <a:solidFill>
                  <a:schemeClr val="bg1"/>
                </a:solidFill>
              </a:rPr>
              <a:t>1.2.3.5. Utólagos értékelés, t</a:t>
            </a:r>
            <a:r>
              <a:rPr lang="hu-HU" altLang="ko-KR" sz="2400" b="0" kern="1200" baseline="0" dirty="0">
                <a:solidFill>
                  <a:schemeClr val="bg1"/>
                </a:solidFill>
                <a:latin typeface="+mj-lt"/>
                <a:ea typeface="+mn-ea"/>
                <a:cs typeface="Arial" pitchFamily="34" charset="0"/>
              </a:rPr>
              <a:t>apasztalatok megosztása </a:t>
            </a:r>
            <a:endParaRPr lang="ko-KR" altLang="en-US" sz="2400" dirty="0">
              <a:solidFill>
                <a:schemeClr val="bg1"/>
              </a:solidFill>
            </a:endParaRPr>
          </a:p>
        </p:txBody>
      </p:sp>
      <p:sp>
        <p:nvSpPr>
          <p:cNvPr id="8" name="Diamond 7"/>
          <p:cNvSpPr/>
          <p:nvPr/>
        </p:nvSpPr>
        <p:spPr>
          <a:xfrm>
            <a:off x="7980229" y="2803676"/>
            <a:ext cx="648072" cy="648072"/>
          </a:xfrm>
          <a:prstGeom prst="diamond">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9" name="Diamond 8"/>
          <p:cNvSpPr/>
          <p:nvPr/>
        </p:nvSpPr>
        <p:spPr>
          <a:xfrm>
            <a:off x="7608338" y="2304920"/>
            <a:ext cx="648072" cy="648072"/>
          </a:xfrm>
          <a:prstGeom prst="diamond">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0" name="Diamond 9"/>
          <p:cNvSpPr/>
          <p:nvPr/>
        </p:nvSpPr>
        <p:spPr>
          <a:xfrm>
            <a:off x="7236446" y="1806165"/>
            <a:ext cx="648072" cy="648072"/>
          </a:xfrm>
          <a:prstGeom prst="diamond">
            <a:avLst/>
          </a:prstGeom>
          <a:solidFill>
            <a:schemeClr val="accent3">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1" name="Diamond 10"/>
          <p:cNvSpPr/>
          <p:nvPr/>
        </p:nvSpPr>
        <p:spPr>
          <a:xfrm>
            <a:off x="6864554" y="1307410"/>
            <a:ext cx="648072" cy="648072"/>
          </a:xfrm>
          <a:prstGeom prst="diamond">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2" name="Rectangle 9"/>
          <p:cNvSpPr/>
          <p:nvPr/>
        </p:nvSpPr>
        <p:spPr>
          <a:xfrm>
            <a:off x="7798241" y="2488511"/>
            <a:ext cx="283651" cy="265522"/>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3" name="Rectangle 23"/>
          <p:cNvSpPr/>
          <p:nvPr/>
        </p:nvSpPr>
        <p:spPr>
          <a:xfrm>
            <a:off x="7406329" y="2025494"/>
            <a:ext cx="336532" cy="19795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4" name="Rectangle 30"/>
          <p:cNvSpPr/>
          <p:nvPr/>
        </p:nvSpPr>
        <p:spPr>
          <a:xfrm>
            <a:off x="7078019" y="1497415"/>
            <a:ext cx="254137" cy="253394"/>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5" name="Oval 7"/>
          <p:cNvSpPr/>
          <p:nvPr/>
        </p:nvSpPr>
        <p:spPr>
          <a:xfrm>
            <a:off x="8160747" y="2976561"/>
            <a:ext cx="301394" cy="301394"/>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6" name="TextBox 15"/>
          <p:cNvSpPr txBox="1"/>
          <p:nvPr/>
        </p:nvSpPr>
        <p:spPr>
          <a:xfrm>
            <a:off x="3808860" y="2976561"/>
            <a:ext cx="3913886"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kumimoji="0" lang="en-US" altLang="ko-KR" sz="1400" b="0" i="0" u="none" strike="noStrike" kern="1200" cap="none" spc="0" normalizeH="0" baseline="0" noProof="0" dirty="0">
                <a:ln>
                  <a:noFill/>
                </a:ln>
                <a:solidFill>
                  <a:prstClr val="white"/>
                </a:solidFill>
                <a:effectLst/>
                <a:uLnTx/>
                <a:uFillTx/>
                <a:latin typeface="Arial"/>
                <a:cs typeface="Arial" pitchFamily="34" charset="0"/>
              </a:rPr>
              <a:t> </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17" name="TextBox 16"/>
          <p:cNvSpPr txBox="1"/>
          <p:nvPr/>
        </p:nvSpPr>
        <p:spPr>
          <a:xfrm>
            <a:off x="3642700" y="2393223"/>
            <a:ext cx="3869925" cy="523220"/>
          </a:xfrm>
          <a:prstGeom prst="rect">
            <a:avLst/>
          </a:prstGeom>
          <a:noFill/>
        </p:spPr>
        <p:txBody>
          <a:bodyPr wrap="square" rtlCol="0" anchor="ctr">
            <a:spAutoFit/>
          </a:bodyPr>
          <a:lstStyle/>
          <a:p>
            <a:pPr algn="ctr">
              <a:lnSpc>
                <a:spcPct val="90000"/>
              </a:lnSpc>
              <a:spcBef>
                <a:spcPct val="20000"/>
              </a:spcBef>
            </a:pPr>
            <a:r>
              <a:rPr lang="en-US" altLang="ko-KR" sz="1400" b="0" kern="1200" baseline="0">
                <a:solidFill>
                  <a:schemeClr val="bg1"/>
                </a:solidFill>
                <a:latin typeface="+mn-lt"/>
                <a:ea typeface="+mn-ea"/>
                <a:cs typeface="Arial" pitchFamily="34" charset="0"/>
              </a:rPr>
              <a:t>A nem fenntartható termékek, szolgáltatások, </a:t>
            </a:r>
          </a:p>
          <a:p>
            <a:pPr algn="ctr">
              <a:lnSpc>
                <a:spcPct val="90000"/>
              </a:lnSpc>
              <a:spcBef>
                <a:spcPct val="20000"/>
              </a:spcBef>
            </a:pPr>
            <a:r>
              <a:rPr lang="en-US" altLang="ko-KR" sz="1400" b="0" kern="1200" baseline="0">
                <a:solidFill>
                  <a:schemeClr val="bg1"/>
                </a:solidFill>
                <a:latin typeface="+mn-lt"/>
                <a:ea typeface="+mn-ea"/>
                <a:cs typeface="Arial" pitchFamily="34" charset="0"/>
              </a:rPr>
              <a:t>desztinációk </a:t>
            </a:r>
            <a:r>
              <a:rPr lang="hu-HU" altLang="ko-KR" sz="1400" b="0" kern="1200" baseline="0">
                <a:solidFill>
                  <a:schemeClr val="bg1"/>
                </a:solidFill>
                <a:latin typeface="+mn-lt"/>
                <a:ea typeface="+mn-ea"/>
                <a:cs typeface="Arial" pitchFamily="34" charset="0"/>
              </a:rPr>
              <a:t> kiközösítése</a:t>
            </a:r>
            <a:endParaRPr lang="en-US" altLang="ko-KR" sz="1400" b="0" kern="1200" baseline="0" dirty="0">
              <a:solidFill>
                <a:schemeClr val="bg1"/>
              </a:solidFill>
              <a:latin typeface="+mn-lt"/>
              <a:ea typeface="+mn-ea"/>
              <a:cs typeface="Arial" pitchFamily="34" charset="0"/>
            </a:endParaRPr>
          </a:p>
        </p:txBody>
      </p:sp>
      <p:sp>
        <p:nvSpPr>
          <p:cNvPr id="18" name="TextBox 17"/>
          <p:cNvSpPr txBox="1"/>
          <p:nvPr/>
        </p:nvSpPr>
        <p:spPr>
          <a:xfrm>
            <a:off x="3808861" y="2004296"/>
            <a:ext cx="3168352" cy="286232"/>
          </a:xfrm>
          <a:prstGeom prst="rect">
            <a:avLst/>
          </a:prstGeom>
          <a:noFill/>
        </p:spPr>
        <p:txBody>
          <a:bodyPr wrap="square" rtlCol="0" anchor="ctr">
            <a:spAutoFit/>
          </a:bodyPr>
          <a:lstStyle/>
          <a:p>
            <a:pPr algn="ctr">
              <a:lnSpc>
                <a:spcPct val="90000"/>
              </a:lnSpc>
              <a:spcBef>
                <a:spcPct val="20000"/>
              </a:spcBef>
            </a:pPr>
            <a:r>
              <a:rPr lang="en-US" altLang="ko-KR" sz="1400" b="0" kern="1200" baseline="0">
                <a:solidFill>
                  <a:schemeClr val="bg1"/>
                </a:solidFill>
                <a:latin typeface="+mn-lt"/>
                <a:ea typeface="+mn-ea"/>
                <a:cs typeface="Arial" pitchFamily="34" charset="0"/>
              </a:rPr>
              <a:t>A jó </a:t>
            </a:r>
            <a:r>
              <a:rPr lang="hu-HU" altLang="ko-KR" sz="1400" b="0" kern="1200" baseline="0">
                <a:solidFill>
                  <a:schemeClr val="bg1"/>
                </a:solidFill>
                <a:latin typeface="+mn-lt"/>
                <a:ea typeface="+mn-ea"/>
                <a:cs typeface="Arial" pitchFamily="34" charset="0"/>
              </a:rPr>
              <a:t>példák</a:t>
            </a:r>
            <a:r>
              <a:rPr lang="en-US" altLang="ko-KR" sz="1400" b="0" kern="1200" baseline="0">
                <a:solidFill>
                  <a:schemeClr val="bg1"/>
                </a:solidFill>
                <a:latin typeface="+mn-lt"/>
                <a:ea typeface="+mn-ea"/>
                <a:cs typeface="Arial" pitchFamily="34" charset="0"/>
              </a:rPr>
              <a:t>  terjesztése, megosztása</a:t>
            </a:r>
            <a:endParaRPr lang="en-US" altLang="ko-KR" sz="4000" b="0" kern="1200" baseline="0" dirty="0">
              <a:solidFill>
                <a:schemeClr val="bg1"/>
              </a:solidFill>
              <a:latin typeface="+mn-lt"/>
              <a:ea typeface="+mn-ea"/>
              <a:cs typeface="Arial" pitchFamily="34" charset="0"/>
            </a:endParaRPr>
          </a:p>
        </p:txBody>
      </p:sp>
      <p:sp>
        <p:nvSpPr>
          <p:cNvPr id="19" name="TextBox 18"/>
          <p:cNvSpPr txBox="1"/>
          <p:nvPr/>
        </p:nvSpPr>
        <p:spPr>
          <a:xfrm>
            <a:off x="3522790" y="1478152"/>
            <a:ext cx="3081656" cy="307777"/>
          </a:xfrm>
          <a:prstGeom prst="rect">
            <a:avLst/>
          </a:prstGeom>
          <a:noFill/>
        </p:spPr>
        <p:txBody>
          <a:bodyPr wrap="square" rtlCol="0" anchor="ctr">
            <a:spAutoFit/>
          </a:bodyPr>
          <a:lstStyle/>
          <a:p>
            <a:pPr marL="0" marR="0" lvl="0" indent="0" algn="r" defTabSz="914400" rtl="0" eaLnBrk="1" fontAlgn="auto" latinLnBrk="1" hangingPunct="1">
              <a:lnSpc>
                <a:spcPct val="100000"/>
              </a:lnSpc>
              <a:spcBef>
                <a:spcPts val="0"/>
              </a:spcBef>
              <a:spcAft>
                <a:spcPts val="0"/>
              </a:spcAft>
              <a:buClrTx/>
              <a:buSzTx/>
              <a:buFontTx/>
              <a:buNone/>
              <a:tabLst/>
              <a:defRPr/>
            </a:pPr>
            <a:r>
              <a:rPr lang="hu-HU" altLang="ko-KR" sz="1400" dirty="0">
                <a:solidFill>
                  <a:prstClr val="white"/>
                </a:solidFill>
                <a:latin typeface="Arial"/>
                <a:cs typeface="Arial" pitchFamily="34" charset="0"/>
              </a:rPr>
              <a:t>Előzetes elvárások és tapasztalatok</a:t>
            </a:r>
            <a:endParaRPr kumimoji="0" lang="ko-KR" altLang="en-US" sz="14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21" name="TextBox 20"/>
          <p:cNvSpPr txBox="1"/>
          <p:nvPr/>
        </p:nvSpPr>
        <p:spPr>
          <a:xfrm>
            <a:off x="2563233" y="4130842"/>
            <a:ext cx="1919111" cy="646331"/>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felelős magatartás eredményeinek értékelése,</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nvGrpSpPr>
          <p:cNvPr id="23" name="Group 22"/>
          <p:cNvGrpSpPr/>
          <p:nvPr/>
        </p:nvGrpSpPr>
        <p:grpSpPr>
          <a:xfrm>
            <a:off x="439526" y="3764665"/>
            <a:ext cx="3889993" cy="988178"/>
            <a:chOff x="1443635" y="967338"/>
            <a:chExt cx="5606545" cy="988178"/>
          </a:xfrm>
        </p:grpSpPr>
        <p:sp>
          <p:nvSpPr>
            <p:cNvPr id="24" name="TextBox 23"/>
            <p:cNvSpPr txBox="1"/>
            <p:nvPr/>
          </p:nvSpPr>
          <p:spPr>
            <a:xfrm>
              <a:off x="1443635" y="1309185"/>
              <a:ext cx="2765965" cy="646331"/>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Az előzetes elvárások és a valóság összehasonlítása</a:t>
              </a: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5" name="TextBox 24"/>
            <p:cNvSpPr txBox="1"/>
            <p:nvPr/>
          </p:nvSpPr>
          <p:spPr>
            <a:xfrm>
              <a:off x="1472558" y="967338"/>
              <a:ext cx="5577622"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Értékelés</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6" name="Group 25"/>
          <p:cNvGrpSpPr/>
          <p:nvPr/>
        </p:nvGrpSpPr>
        <p:grpSpPr>
          <a:xfrm>
            <a:off x="4647483" y="3761039"/>
            <a:ext cx="4036923" cy="624765"/>
            <a:chOff x="1443960" y="963712"/>
            <a:chExt cx="5818313" cy="624765"/>
          </a:xfrm>
        </p:grpSpPr>
        <p:sp>
          <p:nvSpPr>
            <p:cNvPr id="27" name="TextBox 26"/>
            <p:cNvSpPr txBox="1"/>
            <p:nvPr/>
          </p:nvSpPr>
          <p:spPr>
            <a:xfrm>
              <a:off x="1443960" y="1311478"/>
              <a:ext cx="2794563"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Jó példák terjesztése</a:t>
              </a: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8" name="TextBox 27"/>
            <p:cNvSpPr txBox="1"/>
            <p:nvPr/>
          </p:nvSpPr>
          <p:spPr>
            <a:xfrm>
              <a:off x="1621290" y="963712"/>
              <a:ext cx="5640983"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solidFill>
                    <a:prstClr val="black">
                      <a:lumMod val="75000"/>
                      <a:lumOff val="25000"/>
                    </a:prstClr>
                  </a:solidFill>
                  <a:latin typeface="Arial"/>
                  <a:cs typeface="Arial" pitchFamily="34" charset="0"/>
                </a:rPr>
                <a:t>Megosztás</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9" name="Group 28"/>
          <p:cNvGrpSpPr/>
          <p:nvPr/>
        </p:nvGrpSpPr>
        <p:grpSpPr>
          <a:xfrm>
            <a:off x="6751575" y="3795886"/>
            <a:ext cx="2201163" cy="923330"/>
            <a:chOff x="1444284" y="998559"/>
            <a:chExt cx="3172479" cy="923330"/>
          </a:xfrm>
        </p:grpSpPr>
        <p:sp>
          <p:nvSpPr>
            <p:cNvPr id="30" name="TextBox 29"/>
            <p:cNvSpPr txBox="1"/>
            <p:nvPr/>
          </p:nvSpPr>
          <p:spPr>
            <a:xfrm>
              <a:off x="1444284" y="1275558"/>
              <a:ext cx="3172479" cy="646331"/>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dirty="0">
                  <a:solidFill>
                    <a:prstClr val="black">
                      <a:lumMod val="75000"/>
                      <a:lumOff val="25000"/>
                    </a:prstClr>
                  </a:solidFill>
                  <a:latin typeface="Arial"/>
                  <a:cs typeface="Arial" pitchFamily="34" charset="0"/>
                </a:rPr>
                <a:t>N</a:t>
              </a:r>
              <a:r>
                <a:rPr kumimoji="0" lang="hu-HU" altLang="ko-KR" sz="12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em</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fenntartható desztinációk, </a:t>
              </a:r>
              <a:r>
                <a:rPr kumimoji="0" lang="hu-HU" altLang="ko-KR" sz="1200" b="0" i="0" u="none" strike="noStrike" kern="1200" cap="none" spc="0" normalizeH="0" baseline="0" noProof="0">
                  <a:ln>
                    <a:noFill/>
                  </a:ln>
                  <a:solidFill>
                    <a:prstClr val="black">
                      <a:lumMod val="75000"/>
                      <a:lumOff val="25000"/>
                    </a:prstClr>
                  </a:solidFill>
                  <a:effectLst/>
                  <a:uLnTx/>
                  <a:uFillTx/>
                  <a:latin typeface="Arial"/>
                  <a:cs typeface="Arial" pitchFamily="34" charset="0"/>
                </a:rPr>
                <a:t>szolgáltatások kiközösítése</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31" name="TextBox 30"/>
            <p:cNvSpPr txBox="1"/>
            <p:nvPr/>
          </p:nvSpPr>
          <p:spPr>
            <a:xfrm>
              <a:off x="1472558" y="99855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pic>
        <p:nvPicPr>
          <p:cNvPr id="32" name="Kép 31">
            <a:extLst>
              <a:ext uri="{FF2B5EF4-FFF2-40B4-BE49-F238E27FC236}">
                <a16:creationId xmlns:a16="http://schemas.microsoft.com/office/drawing/2014/main" id="{E0773CA9-C6D4-4FF7-A74B-E9184B0004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sp>
        <p:nvSpPr>
          <p:cNvPr id="6" name="Szöveg helye 5">
            <a:extLst>
              <a:ext uri="{FF2B5EF4-FFF2-40B4-BE49-F238E27FC236}">
                <a16:creationId xmlns:a16="http://schemas.microsoft.com/office/drawing/2014/main" id="{80FB6B50-BE1B-4622-85BA-ADC6DAC982DE}"/>
              </a:ext>
            </a:extLst>
          </p:cNvPr>
          <p:cNvSpPr>
            <a:spLocks noGrp="1"/>
          </p:cNvSpPr>
          <p:nvPr>
            <p:ph type="body" sz="quarter" idx="11"/>
          </p:nvPr>
        </p:nvSpPr>
        <p:spPr/>
        <p:txBody>
          <a:bodyPr/>
          <a:lstStyle/>
          <a:p>
            <a:endParaRPr lang="hu-HU" dirty="0"/>
          </a:p>
        </p:txBody>
      </p:sp>
      <p:pic>
        <p:nvPicPr>
          <p:cNvPr id="5122" name="Picture 2" descr="Megosztás gazdasága: még csak most indul be igazán - Piac&amp;Profit - A kkv-k  oldala">
            <a:extLst>
              <a:ext uri="{FF2B5EF4-FFF2-40B4-BE49-F238E27FC236}">
                <a16:creationId xmlns:a16="http://schemas.microsoft.com/office/drawing/2014/main" id="{B4538EE4-254A-48C4-A271-38020CCD7A99}"/>
              </a:ext>
            </a:extLst>
          </p:cNvPr>
          <p:cNvPicPr>
            <a:picLocks noGrp="1" noChangeAspect="1" noChangeArrowheads="1"/>
          </p:cNvPicPr>
          <p:nvPr>
            <p:ph type="pic" idx="1"/>
          </p:nvPr>
        </p:nvPicPr>
        <p:blipFill>
          <a:blip r:embed="rId4">
            <a:extLst>
              <a:ext uri="{28A0092B-C50C-407E-A947-70E740481C1C}">
                <a14:useLocalDpi xmlns:a14="http://schemas.microsoft.com/office/drawing/2010/main" val="0"/>
              </a:ext>
            </a:extLst>
          </a:blip>
          <a:srcRect t="719" b="71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35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3"/>
          <p:cNvSpPr txBox="1">
            <a:spLocks/>
          </p:cNvSpPr>
          <p:nvPr/>
        </p:nvSpPr>
        <p:spPr>
          <a:xfrm>
            <a:off x="467544" y="627534"/>
            <a:ext cx="3312368" cy="1551077"/>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lang="hu-HU" sz="1800" b="1" dirty="0">
                <a:solidFill>
                  <a:prstClr val="black">
                    <a:lumMod val="75000"/>
                    <a:lumOff val="25000"/>
                  </a:prstClr>
                </a:solidFill>
                <a:latin typeface="Arial"/>
                <a:cs typeface="Arial" pitchFamily="34" charset="0"/>
              </a:rPr>
              <a:t>Ugyanúgy </a:t>
            </a:r>
            <a:r>
              <a:rPr kumimoji="0" lang="hu-HU"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mint a </a:t>
            </a:r>
          </a:p>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fenntartható turizmus, </a:t>
            </a:r>
          </a:p>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felelős</a:t>
            </a:r>
          </a:p>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turizmus </a:t>
            </a:r>
          </a:p>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lang="hu-HU" sz="1800" b="1" dirty="0">
                <a:solidFill>
                  <a:prstClr val="black">
                    <a:lumMod val="75000"/>
                    <a:lumOff val="25000"/>
                  </a:prstClr>
                </a:solidFill>
                <a:latin typeface="Arial"/>
                <a:cs typeface="Arial" pitchFamily="34" charset="0"/>
              </a:rPr>
              <a:t>s</a:t>
            </a:r>
            <a:r>
              <a:rPr kumimoji="0" lang="hu-HU" sz="1800" b="1"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em</a:t>
            </a:r>
            <a:r>
              <a:rPr kumimoji="0" lang="hu-HU"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 turizmus </a:t>
            </a:r>
          </a:p>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egy bizonyos formája</a:t>
            </a:r>
            <a:endParaRPr kumimoji="0" lang="en-US" altLang="ko-KR" sz="1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nvGrpSpPr>
          <p:cNvPr id="8" name="Group 7"/>
          <p:cNvGrpSpPr/>
          <p:nvPr/>
        </p:nvGrpSpPr>
        <p:grpSpPr>
          <a:xfrm>
            <a:off x="3779912" y="2981353"/>
            <a:ext cx="5076564" cy="1404442"/>
            <a:chOff x="657161" y="2790177"/>
            <a:chExt cx="2206136" cy="1594619"/>
          </a:xfrm>
        </p:grpSpPr>
        <p:sp>
          <p:nvSpPr>
            <p:cNvPr id="9" name="TextBox 8"/>
            <p:cNvSpPr txBox="1"/>
            <p:nvPr/>
          </p:nvSpPr>
          <p:spPr>
            <a:xfrm>
              <a:off x="803640" y="4107797"/>
              <a:ext cx="2059657" cy="276999"/>
            </a:xfrm>
            <a:prstGeom prst="rect">
              <a:avLst/>
            </a:prstGeom>
            <a:noFill/>
          </p:spPr>
          <p:txBody>
            <a:bodyPr wrap="square" rtlCol="0" anchor="ctr">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1" name="TextBox 10"/>
            <p:cNvSpPr txBox="1"/>
            <p:nvPr/>
          </p:nvSpPr>
          <p:spPr>
            <a:xfrm>
              <a:off x="657161" y="2790177"/>
              <a:ext cx="2190622" cy="594070"/>
            </a:xfrm>
            <a:prstGeom prst="rect">
              <a:avLst/>
            </a:prstGeom>
            <a:noFill/>
          </p:spPr>
          <p:txBody>
            <a:bodyPr wrap="square" rtlCol="0" anchor="ctr">
              <a:spAutoFit/>
            </a:bodyPr>
            <a:lstStyle/>
            <a:p>
              <a:r>
                <a:rPr kumimoji="0" lang="hu-HU" altLang="ko-KR"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 felelős turisták</a:t>
              </a:r>
              <a:r>
                <a:rPr lang="hu-HU" altLang="ko-KR" sz="1400" b="1" dirty="0">
                  <a:solidFill>
                    <a:prstClr val="black">
                      <a:lumMod val="75000"/>
                      <a:lumOff val="25000"/>
                    </a:prstClr>
                  </a:solidFill>
                  <a:latin typeface="Arial"/>
                  <a:cs typeface="Arial" pitchFamily="34" charset="0"/>
                </a:rPr>
                <a:t> </a:t>
              </a:r>
              <a:r>
                <a:rPr kumimoji="0" lang="hu-HU" altLang="ko-KR"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tehetik a turizmus bármely formáját felelősségteljessé</a:t>
              </a:r>
              <a:r>
                <a:rPr kumimoji="0" lang="en-US" altLang="ko-KR"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r>
                <a:rPr kumimoji="0" lang="hu-HU" altLang="ko-KR"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Bárki lehet felelős turista, aki</a:t>
              </a:r>
              <a:endParaRPr kumimoji="0" lang="en-US" altLang="ko-KR"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pic>
        <p:nvPicPr>
          <p:cNvPr id="16" name="Kép helye 15">
            <a:extLst>
              <a:ext uri="{FF2B5EF4-FFF2-40B4-BE49-F238E27FC236}">
                <a16:creationId xmlns:a16="http://schemas.microsoft.com/office/drawing/2014/main" id="{687DB471-D540-40E7-897C-683E8CA317AC}"/>
              </a:ext>
            </a:extLst>
          </p:cNvPr>
          <p:cNvPicPr>
            <a:picLocks noGrp="1" noChangeAspect="1"/>
          </p:cNvPicPr>
          <p:nvPr>
            <p:ph type="pic" idx="13"/>
          </p:nvPr>
        </p:nvPicPr>
        <p:blipFill>
          <a:blip r:embed="rId3"/>
          <a:srcRect l="3256" r="3256"/>
          <a:stretch>
            <a:fillRect/>
          </a:stretch>
        </p:blipFill>
        <p:spPr>
          <a:xfrm>
            <a:off x="3667052" y="-246783"/>
            <a:ext cx="5220072" cy="3147814"/>
          </a:xfrm>
          <a:prstGeom prst="rect">
            <a:avLst/>
          </a:prstGeom>
        </p:spPr>
      </p:pic>
      <p:pic>
        <p:nvPicPr>
          <p:cNvPr id="10" name="Kép 9">
            <a:extLst>
              <a:ext uri="{FF2B5EF4-FFF2-40B4-BE49-F238E27FC236}">
                <a16:creationId xmlns:a16="http://schemas.microsoft.com/office/drawing/2014/main" id="{0FBCBBCA-720D-4F10-AB1C-C840D47480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3077"/>
          <a:stretch/>
        </p:blipFill>
        <p:spPr>
          <a:xfrm>
            <a:off x="8463078" y="4564080"/>
            <a:ext cx="432048" cy="455942"/>
          </a:xfrm>
          <a:prstGeom prst="rect">
            <a:avLst/>
          </a:prstGeom>
        </p:spPr>
      </p:pic>
      <p:pic>
        <p:nvPicPr>
          <p:cNvPr id="15" name="Kép helye 14">
            <a:extLst>
              <a:ext uri="{FF2B5EF4-FFF2-40B4-BE49-F238E27FC236}">
                <a16:creationId xmlns:a16="http://schemas.microsoft.com/office/drawing/2014/main" id="{19C4DDA2-1C74-4ECC-A532-BE9AB771B3FA}"/>
              </a:ext>
            </a:extLst>
          </p:cNvPr>
          <p:cNvPicPr>
            <a:picLocks noGrp="1" noChangeAspect="1"/>
          </p:cNvPicPr>
          <p:nvPr>
            <p:ph type="pic" idx="1"/>
          </p:nvPr>
        </p:nvPicPr>
        <p:blipFill>
          <a:blip r:embed="rId5"/>
          <a:srcRect l="5340" r="5340"/>
          <a:stretch>
            <a:fillRect/>
          </a:stretch>
        </p:blipFill>
        <p:spPr>
          <a:prstGeom prst="rect">
            <a:avLst/>
          </a:prstGeom>
        </p:spPr>
      </p:pic>
      <p:sp>
        <p:nvSpPr>
          <p:cNvPr id="13" name="Szövegdoboz 12">
            <a:extLst>
              <a:ext uri="{FF2B5EF4-FFF2-40B4-BE49-F238E27FC236}">
                <a16:creationId xmlns:a16="http://schemas.microsoft.com/office/drawing/2014/main" id="{EE7038EC-ECAB-46B2-A37A-BF2CC5E68976}"/>
              </a:ext>
            </a:extLst>
          </p:cNvPr>
          <p:cNvSpPr txBox="1"/>
          <p:nvPr/>
        </p:nvSpPr>
        <p:spPr>
          <a:xfrm>
            <a:off x="3779912" y="3635027"/>
            <a:ext cx="4572000" cy="1569660"/>
          </a:xfrm>
          <a:prstGeom prst="rect">
            <a:avLst/>
          </a:prstGeom>
          <a:noFill/>
        </p:spPr>
        <p:txBody>
          <a:bodyPr wrap="square">
            <a:spAutoFit/>
          </a:bodyPr>
          <a:lstStyle/>
          <a:p>
            <a:r>
              <a:rPr lang="hu-HU" sz="1200" dirty="0"/>
              <a:t>- társadalmilag és kulturálisan tudatos, megérti, hogy utazása       milyen hatással van az általa meglátogatott helyekre és                igyekszik ezeket a hatásokat a desztináció számára előnyössé    tenni. </a:t>
            </a:r>
          </a:p>
          <a:p>
            <a:r>
              <a:rPr lang="hu-HU" sz="1200" dirty="0"/>
              <a:t>- nemcsak a felszínre </a:t>
            </a:r>
            <a:r>
              <a:rPr lang="hu-HU" sz="1200" dirty="0" err="1"/>
              <a:t>kiváncsi</a:t>
            </a:r>
            <a:r>
              <a:rPr lang="hu-HU" sz="1200" dirty="0"/>
              <a:t>, igyekszik a desztináció </a:t>
            </a:r>
            <a:r>
              <a:rPr lang="hu-HU" sz="1200" dirty="0" err="1"/>
              <a:t>kultúrájá</a:t>
            </a:r>
            <a:r>
              <a:rPr lang="hu-HU" sz="1200" dirty="0"/>
              <a:t>- </a:t>
            </a:r>
            <a:r>
              <a:rPr lang="hu-HU" sz="1200" dirty="0" err="1"/>
              <a:t>val</a:t>
            </a:r>
            <a:r>
              <a:rPr lang="hu-HU" sz="1200" dirty="0"/>
              <a:t>,  szokásaival, hagyományaival minél mélyrehatóbban meg-    ismerkedni</a:t>
            </a:r>
          </a:p>
          <a:p>
            <a:r>
              <a:rPr kumimoji="0" lang="hu-HU"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lang="hu-HU" sz="1200" dirty="0"/>
          </a:p>
        </p:txBody>
      </p:sp>
    </p:spTree>
    <p:extLst>
      <p:ext uri="{BB962C8B-B14F-4D97-AF65-F5344CB8AC3E}">
        <p14:creationId xmlns:p14="http://schemas.microsoft.com/office/powerpoint/2010/main" val="3174546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3154" y="181632"/>
            <a:ext cx="9144000" cy="576064"/>
          </a:xfrm>
        </p:spPr>
        <p:txBody>
          <a:bodyPr/>
          <a:lstStyle/>
          <a:p>
            <a:r>
              <a:rPr lang="hu-HU" altLang="ko-KR" sz="2800" dirty="0"/>
              <a:t>1.2.1.A felelős turizmus</a:t>
            </a:r>
            <a:endParaRPr lang="ko-KR" altLang="en-US" sz="2800" dirty="0"/>
          </a:p>
        </p:txBody>
      </p:sp>
      <p:sp>
        <p:nvSpPr>
          <p:cNvPr id="16" name="Text Placeholder 17"/>
          <p:cNvSpPr txBox="1">
            <a:spLocks/>
          </p:cNvSpPr>
          <p:nvPr/>
        </p:nvSpPr>
        <p:spPr>
          <a:xfrm>
            <a:off x="2279204" y="2959528"/>
            <a:ext cx="2796852" cy="276999"/>
          </a:xfrm>
          <a:prstGeom prst="rect">
            <a:avLst/>
          </a:prstGeom>
          <a:noFill/>
          <a:ln w="19050">
            <a:noFill/>
          </a:ln>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Gazdasági felelősség</a:t>
            </a:r>
            <a:endParaRPr kumimoji="0" lang="en-US"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9" name="TextBox 18"/>
          <p:cNvSpPr txBox="1"/>
          <p:nvPr/>
        </p:nvSpPr>
        <p:spPr>
          <a:xfrm>
            <a:off x="4538846" y="2405283"/>
            <a:ext cx="4572000" cy="1015663"/>
          </a:xfrm>
          <a:prstGeom prst="rect">
            <a:avLst/>
          </a:prstGeom>
          <a:noFill/>
        </p:spPr>
        <p:txBody>
          <a:bodyPr wrap="square" rtlCol="0" anchor="ctr">
            <a:spAutoFit/>
          </a:bodyPr>
          <a:lstStyle/>
          <a:p>
            <a:pPr marL="171450" marR="0" lvl="0" indent="-171450" algn="l" defTabSz="914400" rtl="0" eaLnBrk="1" fontAlgn="auto" latinLnBrk="1" hangingPunct="1">
              <a:lnSpc>
                <a:spcPct val="100000"/>
              </a:lnSpc>
              <a:spcBef>
                <a:spcPts val="0"/>
              </a:spcBef>
              <a:spcAft>
                <a:spcPts val="0"/>
              </a:spcAft>
              <a:buClrTx/>
              <a:buSzTx/>
              <a:buFont typeface="Wingdings" pitchFamily="2" charset="2"/>
              <a:buChar char="l"/>
              <a:tabLst/>
              <a:defRPr/>
            </a:pPr>
            <a:r>
              <a:rPr lang="hu-HU" altLang="ko-KR" sz="1200" dirty="0">
                <a:solidFill>
                  <a:prstClr val="black">
                    <a:lumMod val="75000"/>
                    <a:lumOff val="25000"/>
                  </a:prstClr>
                </a:solidFill>
                <a:latin typeface="Arial"/>
                <a:cs typeface="Arial" pitchFamily="34" charset="0"/>
              </a:rPr>
              <a:t>H</a:t>
            </a:r>
            <a:r>
              <a:rPr kumimoji="0" lang="hu-HU" altLang="ko-KR" sz="12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osszú</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távon </a:t>
            </a:r>
            <a:r>
              <a:rPr lang="hu-HU" altLang="ko-KR" sz="1200" dirty="0">
                <a:solidFill>
                  <a:prstClr val="black">
                    <a:lumMod val="75000"/>
                    <a:lumOff val="25000"/>
                  </a:prstClr>
                </a:solidFill>
                <a:latin typeface="Arial"/>
                <a:cs typeface="Arial" pitchFamily="34" charset="0"/>
              </a:rPr>
              <a:t>biztosítja az életképességet, a jövedelmezőséget minden szereplőő számára</a:t>
            </a:r>
          </a:p>
          <a:p>
            <a:pPr marL="171450" lvl="0" indent="-171450">
              <a:buFont typeface="Wingdings" pitchFamily="2" charset="2"/>
              <a:buChar char="l"/>
              <a:defRPr/>
            </a:pPr>
            <a:r>
              <a:rPr lang="hu-HU" altLang="ko-KR" sz="1200" dirty="0">
                <a:solidFill>
                  <a:prstClr val="black">
                    <a:lumMod val="75000"/>
                    <a:lumOff val="25000"/>
                  </a:prstClr>
                </a:solidFill>
                <a:latin typeface="Arial"/>
                <a:cs typeface="Arial" pitchFamily="34" charset="0"/>
              </a:rPr>
              <a:t>Elősegíti a jövedelmek </a:t>
            </a:r>
            <a:r>
              <a:rPr lang="hu-HU" altLang="ko-KR" sz="1200" dirty="0">
                <a:solidFill>
                  <a:prstClr val="black">
                    <a:lumMod val="75000"/>
                    <a:lumOff val="25000"/>
                  </a:prstClr>
                </a:solidFill>
                <a:cs typeface="Arial" pitchFamily="34" charset="0"/>
              </a:rPr>
              <a:t>igazságos elosztását– beleértve a jóléti szolgáltatásokat </a:t>
            </a:r>
          </a:p>
          <a:p>
            <a:pPr marL="171450" lvl="0" indent="-171450">
              <a:buFont typeface="Wingdings" pitchFamily="2" charset="2"/>
              <a:buChar char="l"/>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Elősegíti a szegénység csökkentését</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3" name="Text Placeholder 17"/>
          <p:cNvSpPr txBox="1">
            <a:spLocks/>
          </p:cNvSpPr>
          <p:nvPr/>
        </p:nvSpPr>
        <p:spPr>
          <a:xfrm>
            <a:off x="2279204" y="4124098"/>
            <a:ext cx="2929408" cy="391867"/>
          </a:xfrm>
          <a:prstGeom prst="rect">
            <a:avLst/>
          </a:prstGeom>
          <a:noFill/>
          <a:ln w="19050">
            <a:noFill/>
          </a:ln>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Környezeti felelősség</a:t>
            </a:r>
            <a:endParaRPr kumimoji="0" lang="en-US"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7" name="TextBox 26"/>
          <p:cNvSpPr txBox="1"/>
          <p:nvPr/>
        </p:nvSpPr>
        <p:spPr>
          <a:xfrm>
            <a:off x="4573136" y="3810693"/>
            <a:ext cx="4332636" cy="830997"/>
          </a:xfrm>
          <a:prstGeom prst="rect">
            <a:avLst/>
          </a:prstGeom>
          <a:noFill/>
        </p:spPr>
        <p:txBody>
          <a:bodyPr wrap="square" rtlCol="0" anchor="ctr">
            <a:spAutoFit/>
          </a:bodyPr>
          <a:lstStyle/>
          <a:p>
            <a:pPr marL="171450" marR="0" lvl="0" indent="-171450" algn="l" defTabSz="914400" rtl="0" eaLnBrk="1" fontAlgn="auto" latinLnBrk="1" hangingPunct="1">
              <a:lnSpc>
                <a:spcPct val="100000"/>
              </a:lnSpc>
              <a:spcBef>
                <a:spcPts val="0"/>
              </a:spcBef>
              <a:spcAft>
                <a:spcPts val="0"/>
              </a:spcAft>
              <a:buClrTx/>
              <a:buSzTx/>
              <a:buFont typeface="Wingdings" pitchFamily="2" charset="2"/>
              <a:buChar char="l"/>
              <a:tabLst/>
              <a:defRPr/>
            </a:pPr>
            <a:r>
              <a:rPr lang="hu-HU" altLang="ko-KR" sz="1200" dirty="0">
                <a:solidFill>
                  <a:prstClr val="black">
                    <a:lumMod val="75000"/>
                    <a:lumOff val="25000"/>
                  </a:prstClr>
                </a:solidFill>
                <a:latin typeface="Arial"/>
                <a:cs typeface="Arial" pitchFamily="34" charset="0"/>
              </a:rPr>
              <a:t>Hatékonyan használja fel a természeti erőforrásokat, amelyek a turizmusfejlesztés kulcsát jelentik.</a:t>
            </a:r>
          </a:p>
          <a:p>
            <a:pPr marL="171450" marR="0" lvl="0" indent="-171450" algn="l" defTabSz="914400" rtl="0" eaLnBrk="1" fontAlgn="auto" latinLnBrk="1" hangingPunct="1">
              <a:lnSpc>
                <a:spcPct val="100000"/>
              </a:lnSpc>
              <a:spcBef>
                <a:spcPts val="0"/>
              </a:spcBef>
              <a:spcAft>
                <a:spcPts val="0"/>
              </a:spcAft>
              <a:buClrTx/>
              <a:buSzTx/>
              <a:buFont typeface="Wingdings" pitchFamily="2" charset="2"/>
              <a:buChar char="l"/>
              <a:tabLst/>
              <a:defRPr/>
            </a:pPr>
            <a:r>
              <a:rPr kumimoji="0" lang="hu-HU" altLang="ko-KR" sz="120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Kezeli az nélkülözhetetlen ökológiai folyamatokat és segít </a:t>
            </a:r>
            <a:r>
              <a:rPr lang="hu-HU" altLang="ko-KR" sz="1200" dirty="0">
                <a:solidFill>
                  <a:prstClr val="black">
                    <a:lumMod val="75000"/>
                    <a:lumOff val="25000"/>
                  </a:prstClr>
                </a:solidFill>
                <a:latin typeface="Arial"/>
                <a:cs typeface="Arial" pitchFamily="34" charset="0"/>
              </a:rPr>
              <a:t>természeti örökség  és a </a:t>
            </a:r>
            <a:r>
              <a:rPr lang="hu-HU" altLang="ko-KR" sz="1200" b="1" dirty="0">
                <a:solidFill>
                  <a:prstClr val="black">
                    <a:lumMod val="75000"/>
                    <a:lumOff val="25000"/>
                  </a:prstClr>
                </a:solidFill>
                <a:latin typeface="Arial"/>
                <a:cs typeface="Arial" pitchFamily="34" charset="0"/>
              </a:rPr>
              <a:t>biodiverzitás</a:t>
            </a:r>
            <a:r>
              <a:rPr lang="hu-HU" altLang="ko-KR" sz="1200" dirty="0">
                <a:solidFill>
                  <a:prstClr val="black">
                    <a:lumMod val="75000"/>
                    <a:lumOff val="25000"/>
                  </a:prstClr>
                </a:solidFill>
                <a:latin typeface="Arial"/>
                <a:cs typeface="Arial" pitchFamily="34" charset="0"/>
              </a:rPr>
              <a:t> megőrzésében</a:t>
            </a:r>
            <a:endParaRPr kumimoji="0" lang="ko-KR" altLang="en-US" sz="120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30" name="Text Placeholder 17"/>
          <p:cNvSpPr txBox="1">
            <a:spLocks/>
          </p:cNvSpPr>
          <p:nvPr/>
        </p:nvSpPr>
        <p:spPr>
          <a:xfrm>
            <a:off x="2279204" y="1762974"/>
            <a:ext cx="2796852" cy="349130"/>
          </a:xfrm>
          <a:prstGeom prst="rect">
            <a:avLst/>
          </a:prstGeom>
          <a:noFill/>
          <a:ln w="19050">
            <a:noFill/>
          </a:ln>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ct val="20000"/>
              </a:spcBef>
              <a:spcAft>
                <a:spcPts val="0"/>
              </a:spcAft>
              <a:buClrTx/>
              <a:buSzTx/>
              <a:buFont typeface="Arial" pitchFamily="34" charset="0"/>
              <a:buNone/>
              <a:tabLst/>
              <a:defRPr/>
            </a:pPr>
            <a:r>
              <a:rPr kumimoji="0" lang="hu-HU"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Társadalmi felelősség</a:t>
            </a:r>
            <a:endParaRPr kumimoji="0" lang="en-US"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33" name="TextBox 32"/>
          <p:cNvSpPr txBox="1"/>
          <p:nvPr/>
        </p:nvSpPr>
        <p:spPr>
          <a:xfrm>
            <a:off x="4572000" y="1295036"/>
            <a:ext cx="4332636" cy="461665"/>
          </a:xfrm>
          <a:prstGeom prst="rect">
            <a:avLst/>
          </a:prstGeom>
          <a:noFill/>
        </p:spPr>
        <p:txBody>
          <a:bodyPr wrap="square" rtlCol="0" anchor="ctr">
            <a:spAutoFit/>
          </a:bodyPr>
          <a:lstStyle/>
          <a:p>
            <a:pPr marL="171450" lvl="0" indent="-171450">
              <a:buFont typeface="Wingdings" pitchFamily="2" charset="2"/>
              <a:buChar char="l"/>
              <a:defRPr/>
            </a:pPr>
            <a:r>
              <a:rPr lang="hu-HU" altLang="ko-KR" sz="1200" dirty="0">
                <a:solidFill>
                  <a:prstClr val="black">
                    <a:lumMod val="75000"/>
                    <a:lumOff val="25000"/>
                  </a:prstClr>
                </a:solidFill>
                <a:latin typeface="Arial"/>
                <a:cs typeface="Arial" pitchFamily="34" charset="0"/>
              </a:rPr>
              <a:t>Tiszteli</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és megőrzi a társadalmi kulturális hitelességet és örökséget</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34" name="TextBox 33"/>
          <p:cNvSpPr txBox="1"/>
          <p:nvPr/>
        </p:nvSpPr>
        <p:spPr>
          <a:xfrm>
            <a:off x="4572000" y="1708009"/>
            <a:ext cx="4332636" cy="276999"/>
          </a:xfrm>
          <a:prstGeom prst="rect">
            <a:avLst/>
          </a:prstGeom>
          <a:noFill/>
        </p:spPr>
        <p:txBody>
          <a:bodyPr wrap="square" rtlCol="0" anchor="ctr">
            <a:spAutoFit/>
          </a:bodyPr>
          <a:lstStyle/>
          <a:p>
            <a:pPr marL="171450" marR="0" lvl="0" indent="-171450" algn="l" defTabSz="914400" rtl="0" eaLnBrk="1" fontAlgn="auto" latinLnBrk="1" hangingPunct="1">
              <a:lnSpc>
                <a:spcPct val="100000"/>
              </a:lnSpc>
              <a:spcBef>
                <a:spcPts val="0"/>
              </a:spcBef>
              <a:spcAft>
                <a:spcPts val="0"/>
              </a:spcAft>
              <a:buClrTx/>
              <a:buSzTx/>
              <a:buFont typeface="Wingdings" pitchFamily="2" charset="2"/>
              <a:buChar char="l"/>
              <a:tabLst/>
              <a:defRPr/>
            </a:pPr>
            <a:r>
              <a:rPr lang="hu-HU" altLang="ko-KR" sz="1200" dirty="0">
                <a:solidFill>
                  <a:prstClr val="black">
                    <a:lumMod val="75000"/>
                    <a:lumOff val="25000"/>
                  </a:prstClr>
                </a:solidFill>
                <a:latin typeface="Arial"/>
                <a:cs typeface="Arial" pitchFamily="34" charset="0"/>
              </a:rPr>
              <a:t>Tiszteli a hagyományos értékeket</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35" name="TextBox 34"/>
          <p:cNvSpPr txBox="1"/>
          <p:nvPr/>
        </p:nvSpPr>
        <p:spPr>
          <a:xfrm>
            <a:off x="4572000" y="1935090"/>
            <a:ext cx="4572000" cy="461665"/>
          </a:xfrm>
          <a:prstGeom prst="rect">
            <a:avLst/>
          </a:prstGeom>
          <a:noFill/>
        </p:spPr>
        <p:txBody>
          <a:bodyPr wrap="square" rtlCol="0" anchor="ctr">
            <a:spAutoFit/>
          </a:bodyPr>
          <a:lstStyle/>
          <a:p>
            <a:pPr marL="171450" marR="0" lvl="0" indent="-171450" algn="l" defTabSz="914400" rtl="0" eaLnBrk="1" fontAlgn="auto" latinLnBrk="1" hangingPunct="1">
              <a:lnSpc>
                <a:spcPct val="100000"/>
              </a:lnSpc>
              <a:spcBef>
                <a:spcPts val="0"/>
              </a:spcBef>
              <a:spcAft>
                <a:spcPts val="0"/>
              </a:spcAft>
              <a:buClrTx/>
              <a:buSzTx/>
              <a:buFont typeface="Wingdings" pitchFamily="2" charset="2"/>
              <a:buChar char="l"/>
              <a:tabLst/>
              <a:defRPr/>
            </a:pPr>
            <a:r>
              <a:rPr lang="hu-HU" altLang="ko-KR" sz="1200" dirty="0">
                <a:solidFill>
                  <a:prstClr val="black">
                    <a:lumMod val="75000"/>
                    <a:lumOff val="25000"/>
                  </a:prstClr>
                </a:solidFill>
                <a:latin typeface="Arial"/>
                <a:cs typeface="Arial" pitchFamily="34" charset="0"/>
              </a:rPr>
              <a:t>H</a:t>
            </a:r>
            <a:r>
              <a:rPr kumimoji="0" lang="hu-HU" altLang="ko-KR" sz="12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ozzájárul</a:t>
            </a:r>
            <a:r>
              <a:rPr lang="hu-HU" altLang="ko-KR" sz="1200" dirty="0">
                <a:solidFill>
                  <a:prstClr val="black">
                    <a:lumMod val="75000"/>
                    <a:lumOff val="25000"/>
                  </a:prstClr>
                </a:solidFill>
                <a:latin typeface="Arial"/>
                <a:cs typeface="Arial" pitchFamily="34" charset="0"/>
              </a:rPr>
              <a:t> a kultúrák egymás közötti megértéséhez  és elfogadásához.</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pic>
        <p:nvPicPr>
          <p:cNvPr id="1026" name="Picture 2" descr="Metal Individuals Are the Backbone of Society | Midwest People">
            <a:extLst>
              <a:ext uri="{FF2B5EF4-FFF2-40B4-BE49-F238E27FC236}">
                <a16:creationId xmlns:a16="http://schemas.microsoft.com/office/drawing/2014/main" id="{CE28FA0F-6EA5-4CFF-A789-9BAF74F0FDB2}"/>
              </a:ext>
            </a:extLst>
          </p:cNvPr>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19928" r="19928"/>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conomy Overview | Munich Re">
            <a:extLst>
              <a:ext uri="{FF2B5EF4-FFF2-40B4-BE49-F238E27FC236}">
                <a16:creationId xmlns:a16="http://schemas.microsoft.com/office/drawing/2014/main" id="{72120536-60D7-46B7-BB6C-22F769061FD0}"/>
              </a:ext>
            </a:extLst>
          </p:cNvPr>
          <p:cNvPicPr>
            <a:picLocks noGrp="1" noChangeAspect="1" noChangeArrowheads="1"/>
          </p:cNvPicPr>
          <p:nvPr>
            <p:ph type="pic" idx="12"/>
          </p:nvPr>
        </p:nvPicPr>
        <p:blipFill>
          <a:blip r:embed="rId4" cstate="print">
            <a:extLst>
              <a:ext uri="{28A0092B-C50C-407E-A947-70E740481C1C}">
                <a14:useLocalDpi xmlns:a14="http://schemas.microsoft.com/office/drawing/2010/main" val="0"/>
              </a:ext>
            </a:extLst>
          </a:blip>
          <a:srcRect l="7367" r="736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ive reasons to be optimistic about the environment – EURACTIV.com">
            <a:extLst>
              <a:ext uri="{FF2B5EF4-FFF2-40B4-BE49-F238E27FC236}">
                <a16:creationId xmlns:a16="http://schemas.microsoft.com/office/drawing/2014/main" id="{E8FF2F30-4061-4CE5-8D6F-500627224DC2}"/>
              </a:ext>
            </a:extLst>
          </p:cNvPr>
          <p:cNvPicPr>
            <a:picLocks noGrp="1" noChangeAspect="1" noChangeArrowheads="1"/>
          </p:cNvPicPr>
          <p:nvPr>
            <p:ph type="pic" idx="13"/>
          </p:nvPr>
        </p:nvPicPr>
        <p:blipFill>
          <a:blip r:embed="rId5">
            <a:extLst>
              <a:ext uri="{28A0092B-C50C-407E-A947-70E740481C1C}">
                <a14:useLocalDpi xmlns:a14="http://schemas.microsoft.com/office/drawing/2010/main" val="0"/>
              </a:ext>
            </a:extLst>
          </a:blip>
          <a:srcRect l="14132" r="1413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11" name="Szöveg helye 10">
            <a:extLst>
              <a:ext uri="{FF2B5EF4-FFF2-40B4-BE49-F238E27FC236}">
                <a16:creationId xmlns:a16="http://schemas.microsoft.com/office/drawing/2014/main" id="{EA98D5CD-82E8-4B86-A0DE-18BAD593FEBA}"/>
              </a:ext>
            </a:extLst>
          </p:cNvPr>
          <p:cNvSpPr>
            <a:spLocks noGrp="1"/>
          </p:cNvSpPr>
          <p:nvPr>
            <p:ph type="body" sz="quarter" idx="11"/>
          </p:nvPr>
        </p:nvSpPr>
        <p:spPr/>
        <p:txBody>
          <a:bodyPr/>
          <a:lstStyle/>
          <a:p>
            <a:r>
              <a:rPr lang="hu-HU" altLang="ko-KR" dirty="0"/>
              <a:t>A felelős turista f</a:t>
            </a:r>
            <a:r>
              <a:rPr lang="hu-HU" altLang="ko-KR" sz="1400" dirty="0"/>
              <a:t>elelősségvállalása a fenntartható turizmusfejlesztés érdekében</a:t>
            </a:r>
            <a:endParaRPr lang="hu-HU" dirty="0"/>
          </a:p>
        </p:txBody>
      </p:sp>
    </p:spTree>
    <p:extLst>
      <p:ext uri="{BB962C8B-B14F-4D97-AF65-F5344CB8AC3E}">
        <p14:creationId xmlns:p14="http://schemas.microsoft.com/office/powerpoint/2010/main" val="215552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46500"/>
            <a:ext cx="9144000" cy="576064"/>
          </a:xfrm>
        </p:spPr>
        <p:txBody>
          <a:bodyPr/>
          <a:lstStyle/>
          <a:p>
            <a:r>
              <a:rPr lang="hu-HU" altLang="ko-KR" sz="3200" dirty="0"/>
              <a:t>1.2.2. Kulcsszereplők – elvárások</a:t>
            </a:r>
            <a:endParaRPr lang="ko-KR" altLang="en-US" sz="3200" dirty="0"/>
          </a:p>
        </p:txBody>
      </p:sp>
      <p:sp>
        <p:nvSpPr>
          <p:cNvPr id="5" name="Diamond 4"/>
          <p:cNvSpPr/>
          <p:nvPr/>
        </p:nvSpPr>
        <p:spPr>
          <a:xfrm>
            <a:off x="1099714" y="1491630"/>
            <a:ext cx="1080120" cy="1080120"/>
          </a:xfrm>
          <a:prstGeom prst="diamond">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6" name="Diamond 5"/>
          <p:cNvSpPr/>
          <p:nvPr/>
        </p:nvSpPr>
        <p:spPr>
          <a:xfrm>
            <a:off x="3043929" y="1491630"/>
            <a:ext cx="1080120" cy="1080120"/>
          </a:xfrm>
          <a:prstGeom prst="diamon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7" name="Diamond 6"/>
          <p:cNvSpPr/>
          <p:nvPr/>
        </p:nvSpPr>
        <p:spPr>
          <a:xfrm>
            <a:off x="4988146" y="1491630"/>
            <a:ext cx="1080120" cy="1080120"/>
          </a:xfrm>
          <a:prstGeom prst="diamond">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8" name="Diamond 7"/>
          <p:cNvSpPr/>
          <p:nvPr/>
        </p:nvSpPr>
        <p:spPr>
          <a:xfrm>
            <a:off x="6932362" y="1491630"/>
            <a:ext cx="1080120" cy="1080120"/>
          </a:xfrm>
          <a:prstGeom prst="diamon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grpSp>
        <p:nvGrpSpPr>
          <p:cNvPr id="13" name="Group 12"/>
          <p:cNvGrpSpPr/>
          <p:nvPr/>
        </p:nvGrpSpPr>
        <p:grpSpPr>
          <a:xfrm>
            <a:off x="868566" y="2520122"/>
            <a:ext cx="1732604" cy="2041251"/>
            <a:chOff x="2004345" y="3607486"/>
            <a:chExt cx="2880306" cy="2041251"/>
          </a:xfrm>
        </p:grpSpPr>
        <p:sp>
          <p:nvSpPr>
            <p:cNvPr id="14" name="TextBox 13"/>
            <p:cNvSpPr txBox="1"/>
            <p:nvPr/>
          </p:nvSpPr>
          <p:spPr>
            <a:xfrm>
              <a:off x="2004345" y="4263742"/>
              <a:ext cx="2880306" cy="138499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Célok </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Infrastruktúra</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Jogrendszer</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Jóléti</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r>
                <a:rPr lang="hu-HU" altLang="ko-KR" sz="1200" dirty="0">
                  <a:solidFill>
                    <a:prstClr val="black">
                      <a:lumMod val="75000"/>
                      <a:lumOff val="25000"/>
                    </a:prstClr>
                  </a:solidFill>
                  <a:latin typeface="Arial"/>
                  <a:cs typeface="Arial" pitchFamily="34" charset="0"/>
                </a:rPr>
                <a:t>s</a:t>
              </a:r>
              <a:r>
                <a:rPr kumimoji="0" lang="hu-HU" altLang="ko-KR" sz="12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zolgáltatások</a:t>
              </a:r>
              <a:endPar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Politikák, koncepciók</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Örökségmenedzsment</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5" name="TextBox 14"/>
            <p:cNvSpPr txBox="1"/>
            <p:nvPr/>
          </p:nvSpPr>
          <p:spPr>
            <a:xfrm>
              <a:off x="2004345" y="3607486"/>
              <a:ext cx="2601800" cy="523220"/>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Kormányzati szektor</a:t>
              </a:r>
              <a:endParaRPr kumimoji="0" lang="ko-KR" altLang="en-US"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16" name="Group 15"/>
          <p:cNvGrpSpPr/>
          <p:nvPr/>
        </p:nvGrpSpPr>
        <p:grpSpPr>
          <a:xfrm>
            <a:off x="2855853" y="2524637"/>
            <a:ext cx="1748261" cy="1759736"/>
            <a:chOff x="2075948" y="3612001"/>
            <a:chExt cx="2906332" cy="1759736"/>
          </a:xfrm>
        </p:grpSpPr>
        <p:sp>
          <p:nvSpPr>
            <p:cNvPr id="17" name="TextBox 16"/>
            <p:cNvSpPr txBox="1"/>
            <p:nvPr/>
          </p:nvSpPr>
          <p:spPr>
            <a:xfrm>
              <a:off x="2077275" y="4356074"/>
              <a:ext cx="2905005" cy="1015663"/>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Hozzáférés a lehetőségekhez</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Részvétel</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Életminőség</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Örökségmenedzsment</a:t>
              </a: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18" name="TextBox 17"/>
            <p:cNvSpPr txBox="1"/>
            <p:nvPr/>
          </p:nvSpPr>
          <p:spPr>
            <a:xfrm>
              <a:off x="2075948" y="3612001"/>
              <a:ext cx="2601798" cy="58477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6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Helyi közösség</a:t>
              </a:r>
              <a:endParaRPr kumimoji="0" lang="ko-KR" altLang="en-US" sz="16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19" name="Group 18"/>
          <p:cNvGrpSpPr/>
          <p:nvPr/>
        </p:nvGrpSpPr>
        <p:grpSpPr>
          <a:xfrm>
            <a:off x="4772199" y="2647747"/>
            <a:ext cx="1588666" cy="1262544"/>
            <a:chOff x="2029617" y="3735111"/>
            <a:chExt cx="2641021" cy="1262544"/>
          </a:xfrm>
        </p:grpSpPr>
        <p:sp>
          <p:nvSpPr>
            <p:cNvPr id="20" name="TextBox 19"/>
            <p:cNvSpPr txBox="1"/>
            <p:nvPr/>
          </p:nvSpPr>
          <p:spPr>
            <a:xfrm>
              <a:off x="2106238" y="4166658"/>
              <a:ext cx="2564400" cy="830997"/>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Érkezők száma</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Tevékenységek</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Költés</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Attitűd</a:t>
              </a:r>
              <a:r>
                <a:rPr kumimoji="0" lang="en-US"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1" name="TextBox 20"/>
            <p:cNvSpPr txBox="1"/>
            <p:nvPr/>
          </p:nvSpPr>
          <p:spPr>
            <a:xfrm>
              <a:off x="2029617" y="3735111"/>
              <a:ext cx="2601800" cy="338554"/>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6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Turisták</a:t>
              </a:r>
              <a:endParaRPr kumimoji="0" lang="ko-KR" altLang="en-US" sz="16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2" name="Group 21"/>
          <p:cNvGrpSpPr/>
          <p:nvPr/>
        </p:nvGrpSpPr>
        <p:grpSpPr>
          <a:xfrm>
            <a:off x="6724881" y="2654981"/>
            <a:ext cx="1830336" cy="2091057"/>
            <a:chOff x="2043691" y="3742345"/>
            <a:chExt cx="3042776" cy="2091057"/>
          </a:xfrm>
        </p:grpSpPr>
        <p:sp>
          <p:nvSpPr>
            <p:cNvPr id="23" name="TextBox 22"/>
            <p:cNvSpPr txBox="1"/>
            <p:nvPr/>
          </p:nvSpPr>
          <p:spPr>
            <a:xfrm>
              <a:off x="2043692" y="4263742"/>
              <a:ext cx="3042775" cy="1569660"/>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Fenntartható vállalatvezetés</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Viszonosságon alapuló kapcsolat a helyi közösséggel, a desztináció vállalkozásaival</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Munkalehetőség</a:t>
              </a:r>
            </a:p>
          </p:txBody>
        </p:sp>
        <p:sp>
          <p:nvSpPr>
            <p:cNvPr id="24" name="TextBox 23"/>
            <p:cNvSpPr txBox="1"/>
            <p:nvPr/>
          </p:nvSpPr>
          <p:spPr>
            <a:xfrm>
              <a:off x="2043691" y="3742345"/>
              <a:ext cx="2601799" cy="338554"/>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6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Vállalkozáso</a:t>
              </a:r>
              <a:r>
                <a:rPr kumimoji="0" lang="hu-HU" altLang="ko-KR"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k</a:t>
              </a:r>
              <a:endParaRPr kumimoji="0" lang="ko-KR" altLang="en-US" sz="14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pic>
        <p:nvPicPr>
          <p:cNvPr id="29" name="Kép 28">
            <a:extLst>
              <a:ext uri="{FF2B5EF4-FFF2-40B4-BE49-F238E27FC236}">
                <a16:creationId xmlns:a16="http://schemas.microsoft.com/office/drawing/2014/main" id="{69E61A55-150A-4519-A71E-323ADD4428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pic>
        <p:nvPicPr>
          <p:cNvPr id="30" name="Kép 29">
            <a:extLst>
              <a:ext uri="{FF2B5EF4-FFF2-40B4-BE49-F238E27FC236}">
                <a16:creationId xmlns:a16="http://schemas.microsoft.com/office/drawing/2014/main" id="{2FF917C1-C3D0-4125-B04C-8403724C0E3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648" y="1760048"/>
            <a:ext cx="481392" cy="481392"/>
          </a:xfrm>
          <a:prstGeom prst="rect">
            <a:avLst/>
          </a:prstGeom>
        </p:spPr>
      </p:pic>
      <p:pic>
        <p:nvPicPr>
          <p:cNvPr id="32" name="Kép 31">
            <a:extLst>
              <a:ext uri="{FF2B5EF4-FFF2-40B4-BE49-F238E27FC236}">
                <a16:creationId xmlns:a16="http://schemas.microsoft.com/office/drawing/2014/main" id="{9A056E2F-7EDD-4F98-986B-55964B2CE34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6240" y="1831773"/>
            <a:ext cx="447666" cy="447666"/>
          </a:xfrm>
          <a:prstGeom prst="rect">
            <a:avLst/>
          </a:prstGeom>
        </p:spPr>
      </p:pic>
      <p:pic>
        <p:nvPicPr>
          <p:cNvPr id="36" name="Kép 35">
            <a:extLst>
              <a:ext uri="{FF2B5EF4-FFF2-40B4-BE49-F238E27FC236}">
                <a16:creationId xmlns:a16="http://schemas.microsoft.com/office/drawing/2014/main" id="{7456ED01-0A84-4BFC-A00C-0920E6B0AD8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05427" y="1760048"/>
            <a:ext cx="536242" cy="536242"/>
          </a:xfrm>
          <a:prstGeom prst="rect">
            <a:avLst/>
          </a:prstGeom>
        </p:spPr>
      </p:pic>
      <p:sp>
        <p:nvSpPr>
          <p:cNvPr id="9" name="Szöveg helye 8">
            <a:extLst>
              <a:ext uri="{FF2B5EF4-FFF2-40B4-BE49-F238E27FC236}">
                <a16:creationId xmlns:a16="http://schemas.microsoft.com/office/drawing/2014/main" id="{09B9EACF-299E-4E96-BE05-6B3FA4CED0C1}"/>
              </a:ext>
            </a:extLst>
          </p:cNvPr>
          <p:cNvSpPr>
            <a:spLocks noGrp="1"/>
          </p:cNvSpPr>
          <p:nvPr>
            <p:ph type="body" sz="quarter" idx="11"/>
          </p:nvPr>
        </p:nvSpPr>
        <p:spPr/>
        <p:txBody>
          <a:bodyPr/>
          <a:lstStyle/>
          <a:p>
            <a:r>
              <a:rPr lang="hu-HU" dirty="0"/>
              <a:t>A</a:t>
            </a:r>
          </a:p>
        </p:txBody>
      </p:sp>
      <p:pic>
        <p:nvPicPr>
          <p:cNvPr id="11" name="Kép 10">
            <a:extLst>
              <a:ext uri="{FF2B5EF4-FFF2-40B4-BE49-F238E27FC236}">
                <a16:creationId xmlns:a16="http://schemas.microsoft.com/office/drawing/2014/main" id="{5C8491AA-673C-4129-9A7B-5431CAFCBB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43467" y="1616005"/>
            <a:ext cx="769477" cy="769477"/>
          </a:xfrm>
          <a:prstGeom prst="rect">
            <a:avLst/>
          </a:prstGeom>
        </p:spPr>
      </p:pic>
    </p:spTree>
    <p:extLst>
      <p:ext uri="{BB962C8B-B14F-4D97-AF65-F5344CB8AC3E}">
        <p14:creationId xmlns:p14="http://schemas.microsoft.com/office/powerpoint/2010/main" val="983794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 helye 1">
            <a:extLst>
              <a:ext uri="{FF2B5EF4-FFF2-40B4-BE49-F238E27FC236}">
                <a16:creationId xmlns:a16="http://schemas.microsoft.com/office/drawing/2014/main" id="{C8E9AF47-8426-4C34-8E00-FD838405B595}"/>
              </a:ext>
            </a:extLst>
          </p:cNvPr>
          <p:cNvSpPr>
            <a:spLocks noGrp="1"/>
          </p:cNvSpPr>
          <p:nvPr>
            <p:ph type="body" sz="quarter" idx="10"/>
          </p:nvPr>
        </p:nvSpPr>
        <p:spPr/>
        <p:txBody>
          <a:bodyPr/>
          <a:lstStyle/>
          <a:p>
            <a:r>
              <a:rPr lang="hu-HU" dirty="0"/>
              <a:t> 1.2.3.  A felelős turista döntési folyamata</a:t>
            </a:r>
          </a:p>
        </p:txBody>
      </p:sp>
      <p:sp>
        <p:nvSpPr>
          <p:cNvPr id="3" name="Szöveg helye 2">
            <a:extLst>
              <a:ext uri="{FF2B5EF4-FFF2-40B4-BE49-F238E27FC236}">
                <a16:creationId xmlns:a16="http://schemas.microsoft.com/office/drawing/2014/main" id="{ADDCB057-8612-41FD-96D4-2185F012FA21}"/>
              </a:ext>
            </a:extLst>
          </p:cNvPr>
          <p:cNvSpPr>
            <a:spLocks noGrp="1"/>
          </p:cNvSpPr>
          <p:nvPr>
            <p:ph type="body" sz="quarter" idx="11"/>
          </p:nvPr>
        </p:nvSpPr>
        <p:spPr/>
        <p:txBody>
          <a:bodyPr/>
          <a:lstStyle/>
          <a:p>
            <a:endParaRPr lang="hu-HU"/>
          </a:p>
        </p:txBody>
      </p:sp>
      <p:graphicFrame>
        <p:nvGraphicFramePr>
          <p:cNvPr id="7" name="Diagram 6">
            <a:extLst>
              <a:ext uri="{FF2B5EF4-FFF2-40B4-BE49-F238E27FC236}">
                <a16:creationId xmlns:a16="http://schemas.microsoft.com/office/drawing/2014/main" id="{845F021E-7EEE-4F70-905E-B325BA9B2877}"/>
              </a:ext>
            </a:extLst>
          </p:cNvPr>
          <p:cNvGraphicFramePr/>
          <p:nvPr>
            <p:extLst>
              <p:ext uri="{D42A27DB-BD31-4B8C-83A1-F6EECF244321}">
                <p14:modId xmlns:p14="http://schemas.microsoft.com/office/powerpoint/2010/main" val="3558650343"/>
              </p:ext>
            </p:extLst>
          </p:nvPr>
        </p:nvGraphicFramePr>
        <p:xfrm>
          <a:off x="251520" y="864096"/>
          <a:ext cx="8136904" cy="4155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8166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 helye 1">
            <a:extLst>
              <a:ext uri="{FF2B5EF4-FFF2-40B4-BE49-F238E27FC236}">
                <a16:creationId xmlns:a16="http://schemas.microsoft.com/office/drawing/2014/main" id="{AA8F1EAC-DD3C-413C-BFB8-8A3115AA0632}"/>
              </a:ext>
            </a:extLst>
          </p:cNvPr>
          <p:cNvSpPr>
            <a:spLocks noGrp="1"/>
          </p:cNvSpPr>
          <p:nvPr>
            <p:ph type="body" sz="quarter" idx="10"/>
          </p:nvPr>
        </p:nvSpPr>
        <p:spPr/>
        <p:txBody>
          <a:bodyPr/>
          <a:lstStyle/>
          <a:p>
            <a:r>
              <a:rPr lang="hu-HU" sz="3200" dirty="0"/>
              <a:t>Vásárlási döntés általános modellje</a:t>
            </a:r>
          </a:p>
        </p:txBody>
      </p:sp>
      <p:sp>
        <p:nvSpPr>
          <p:cNvPr id="3" name="Szöveg helye 2">
            <a:extLst>
              <a:ext uri="{FF2B5EF4-FFF2-40B4-BE49-F238E27FC236}">
                <a16:creationId xmlns:a16="http://schemas.microsoft.com/office/drawing/2014/main" id="{D910764A-6CF3-4A3F-9A3A-F62582A612DE}"/>
              </a:ext>
            </a:extLst>
          </p:cNvPr>
          <p:cNvSpPr>
            <a:spLocks noGrp="1"/>
          </p:cNvSpPr>
          <p:nvPr>
            <p:ph type="body" sz="quarter" idx="11"/>
          </p:nvPr>
        </p:nvSpPr>
        <p:spPr/>
        <p:txBody>
          <a:bodyPr/>
          <a:lstStyle/>
          <a:p>
            <a:endParaRPr lang="hu-HU"/>
          </a:p>
        </p:txBody>
      </p:sp>
      <p:pic>
        <p:nvPicPr>
          <p:cNvPr id="6" name="Kép 5">
            <a:extLst>
              <a:ext uri="{FF2B5EF4-FFF2-40B4-BE49-F238E27FC236}">
                <a16:creationId xmlns:a16="http://schemas.microsoft.com/office/drawing/2014/main" id="{1715D399-925D-4748-939D-FFC0CA240A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5776" y="1275606"/>
            <a:ext cx="4695871" cy="3629093"/>
          </a:xfrm>
          <a:prstGeom prst="rect">
            <a:avLst/>
          </a:prstGeom>
        </p:spPr>
      </p:pic>
    </p:spTree>
    <p:extLst>
      <p:ext uri="{BB962C8B-B14F-4D97-AF65-F5344CB8AC3E}">
        <p14:creationId xmlns:p14="http://schemas.microsoft.com/office/powerpoint/2010/main" val="3227393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81632"/>
            <a:ext cx="9144000" cy="576064"/>
          </a:xfrm>
          <a:solidFill>
            <a:schemeClr val="accent6">
              <a:lumMod val="75000"/>
            </a:schemeClr>
          </a:solidFill>
        </p:spPr>
        <p:txBody>
          <a:bodyPr/>
          <a:lstStyle/>
          <a:p>
            <a:r>
              <a:rPr lang="hu-HU" altLang="ko-KR" sz="2400" dirty="0"/>
              <a:t>1.2.3.1 Az utazási döntés tudatos előkészítése a turizmusban</a:t>
            </a:r>
            <a:endParaRPr lang="ko-KR" altLang="en-US" sz="2400" dirty="0"/>
          </a:p>
        </p:txBody>
      </p:sp>
      <p:sp>
        <p:nvSpPr>
          <p:cNvPr id="3" name="Text Placeholder 2"/>
          <p:cNvSpPr>
            <a:spLocks noGrp="1"/>
          </p:cNvSpPr>
          <p:nvPr>
            <p:ph type="body" sz="quarter" idx="11"/>
          </p:nvPr>
        </p:nvSpPr>
        <p:spPr/>
        <p:txBody>
          <a:bodyPr/>
          <a:lstStyle/>
          <a:p>
            <a:pPr lvl="0"/>
            <a:r>
              <a:rPr lang="hu-HU" altLang="ko-KR" sz="1400" b="1" dirty="0"/>
              <a:t>Egy konkrét utazási döntés tudatos előkészítése</a:t>
            </a:r>
            <a:endParaRPr lang="en-US" altLang="ko-KR" b="1" dirty="0"/>
          </a:p>
        </p:txBody>
      </p:sp>
      <p:sp>
        <p:nvSpPr>
          <p:cNvPr id="9" name="Diamond 8"/>
          <p:cNvSpPr/>
          <p:nvPr/>
        </p:nvSpPr>
        <p:spPr>
          <a:xfrm>
            <a:off x="7608338" y="2304920"/>
            <a:ext cx="648072" cy="648072"/>
          </a:xfrm>
          <a:prstGeom prst="diamond">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0" name="Diamond 9"/>
          <p:cNvSpPr/>
          <p:nvPr/>
        </p:nvSpPr>
        <p:spPr>
          <a:xfrm>
            <a:off x="7236446" y="1806165"/>
            <a:ext cx="648072" cy="648072"/>
          </a:xfrm>
          <a:prstGeom prst="diamond">
            <a:avLst/>
          </a:prstGeom>
          <a:solidFill>
            <a:schemeClr val="accent3">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1" name="Diamond 10"/>
          <p:cNvSpPr/>
          <p:nvPr/>
        </p:nvSpPr>
        <p:spPr>
          <a:xfrm>
            <a:off x="6864554" y="1307410"/>
            <a:ext cx="648072" cy="648072"/>
          </a:xfrm>
          <a:prstGeom prst="diamond">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12" name="Rectangle 9"/>
          <p:cNvSpPr/>
          <p:nvPr/>
        </p:nvSpPr>
        <p:spPr>
          <a:xfrm>
            <a:off x="7798241" y="2488511"/>
            <a:ext cx="283651" cy="265522"/>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3" name="Rectangle 23"/>
          <p:cNvSpPr/>
          <p:nvPr/>
        </p:nvSpPr>
        <p:spPr>
          <a:xfrm>
            <a:off x="7406329" y="2025494"/>
            <a:ext cx="336532" cy="19795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4" name="Rectangle 30"/>
          <p:cNvSpPr/>
          <p:nvPr/>
        </p:nvSpPr>
        <p:spPr>
          <a:xfrm>
            <a:off x="7078019" y="1497415"/>
            <a:ext cx="254137" cy="253394"/>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5" name="Oval 7"/>
          <p:cNvSpPr/>
          <p:nvPr/>
        </p:nvSpPr>
        <p:spPr>
          <a:xfrm>
            <a:off x="8160747" y="2976561"/>
            <a:ext cx="301394" cy="301394"/>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17" name="TextBox 16"/>
          <p:cNvSpPr txBox="1"/>
          <p:nvPr/>
        </p:nvSpPr>
        <p:spPr>
          <a:xfrm>
            <a:off x="3808861" y="2500945"/>
            <a:ext cx="3541119" cy="307777"/>
          </a:xfrm>
          <a:prstGeom prst="rect">
            <a:avLst/>
          </a:prstGeom>
          <a:noFill/>
        </p:spPr>
        <p:txBody>
          <a:bodyPr wrap="square" rtlCol="0" anchor="ctr">
            <a:spAutoFit/>
          </a:bodyPr>
          <a:lstStyle/>
          <a:p>
            <a:pPr algn="r"/>
            <a:r>
              <a:rPr lang="hu-HU" sz="1400" dirty="0"/>
              <a:t>Lehetőségek feltérképezése</a:t>
            </a:r>
          </a:p>
        </p:txBody>
      </p:sp>
      <p:sp>
        <p:nvSpPr>
          <p:cNvPr id="18" name="TextBox 17"/>
          <p:cNvSpPr txBox="1"/>
          <p:nvPr/>
        </p:nvSpPr>
        <p:spPr>
          <a:xfrm>
            <a:off x="3808861" y="1993524"/>
            <a:ext cx="3168352" cy="307777"/>
          </a:xfrm>
          <a:prstGeom prst="rect">
            <a:avLst/>
          </a:prstGeom>
          <a:noFill/>
        </p:spPr>
        <p:txBody>
          <a:bodyPr wrap="square" rtlCol="0" anchor="ctr">
            <a:spAutoFit/>
          </a:bodyPr>
          <a:lstStyle/>
          <a:p>
            <a:pPr algn="r"/>
            <a:r>
              <a:rPr lang="hu-HU" sz="1400" dirty="0"/>
              <a:t>Információ gyűjtés</a:t>
            </a:r>
          </a:p>
        </p:txBody>
      </p:sp>
      <p:sp>
        <p:nvSpPr>
          <p:cNvPr id="19" name="TextBox 18"/>
          <p:cNvSpPr txBox="1"/>
          <p:nvPr/>
        </p:nvSpPr>
        <p:spPr>
          <a:xfrm>
            <a:off x="3808860" y="1401208"/>
            <a:ext cx="2795585" cy="461665"/>
          </a:xfrm>
          <a:prstGeom prst="rect">
            <a:avLst/>
          </a:prstGeom>
          <a:noFill/>
        </p:spPr>
        <p:txBody>
          <a:bodyPr wrap="square" rtlCol="0" anchor="ctr">
            <a:spAutoFit/>
          </a:bodyPr>
          <a:lstStyle/>
          <a:p>
            <a:pPr algn="r"/>
            <a:r>
              <a:rPr lang="hu-HU" sz="1200" dirty="0"/>
              <a:t>Igények felismerése: utazás céljának meghatározása, prioritások rögzítése</a:t>
            </a:r>
            <a:endParaRPr kumimoji="0" lang="ko-KR" altLang="en-US" sz="1200" b="0" i="0" u="none" strike="noStrike" kern="1200" cap="none" spc="0" normalizeH="0" baseline="0" noProof="0" dirty="0">
              <a:ln>
                <a:noFill/>
              </a:ln>
              <a:solidFill>
                <a:prstClr val="white"/>
              </a:solidFill>
              <a:effectLst/>
              <a:uLnTx/>
              <a:uFillTx/>
              <a:latin typeface="Arial"/>
              <a:cs typeface="Arial" pitchFamily="34" charset="0"/>
            </a:endParaRPr>
          </a:p>
        </p:txBody>
      </p:sp>
      <p:grpSp>
        <p:nvGrpSpPr>
          <p:cNvPr id="20" name="Group 19"/>
          <p:cNvGrpSpPr/>
          <p:nvPr/>
        </p:nvGrpSpPr>
        <p:grpSpPr>
          <a:xfrm>
            <a:off x="3588993" y="3565171"/>
            <a:ext cx="1919111" cy="906934"/>
            <a:chOff x="1472558" y="767844"/>
            <a:chExt cx="2765965" cy="906934"/>
          </a:xfrm>
        </p:grpSpPr>
        <p:sp>
          <p:nvSpPr>
            <p:cNvPr id="21" name="TextBox 20"/>
            <p:cNvSpPr txBox="1"/>
            <p:nvPr/>
          </p:nvSpPr>
          <p:spPr>
            <a:xfrm>
              <a:off x="1472558" y="1397779"/>
              <a:ext cx="2765965" cy="276999"/>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2" name="TextBox 21"/>
            <p:cNvSpPr txBox="1"/>
            <p:nvPr/>
          </p:nvSpPr>
          <p:spPr>
            <a:xfrm>
              <a:off x="1472558" y="767844"/>
              <a:ext cx="2765965" cy="46166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Prioritások meghatározása</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3" name="Group 22"/>
          <p:cNvGrpSpPr/>
          <p:nvPr/>
        </p:nvGrpSpPr>
        <p:grpSpPr>
          <a:xfrm>
            <a:off x="406517" y="3618877"/>
            <a:ext cx="2725897" cy="1477328"/>
            <a:chOff x="761901" y="821550"/>
            <a:chExt cx="3928766" cy="1477328"/>
          </a:xfrm>
        </p:grpSpPr>
        <p:sp>
          <p:nvSpPr>
            <p:cNvPr id="24" name="TextBox 23"/>
            <p:cNvSpPr txBox="1"/>
            <p:nvPr/>
          </p:nvSpPr>
          <p:spPr>
            <a:xfrm>
              <a:off x="761901" y="1283215"/>
              <a:ext cx="3928766" cy="1015663"/>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dirty="0">
                  <a:solidFill>
                    <a:prstClr val="black">
                      <a:lumMod val="75000"/>
                      <a:lumOff val="25000"/>
                    </a:prstClr>
                  </a:solidFill>
                  <a:latin typeface="Arial"/>
                  <a:cs typeface="Arial" pitchFamily="34" charset="0"/>
                </a:rPr>
                <a:t>Szabadidő hasznos eltöltése,</a:t>
              </a:r>
            </a:p>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dirty="0">
                  <a:solidFill>
                    <a:prstClr val="black">
                      <a:lumMod val="75000"/>
                      <a:lumOff val="25000"/>
                    </a:prstClr>
                  </a:solidFill>
                  <a:latin typeface="Arial"/>
                  <a:cs typeface="Arial" pitchFamily="34" charset="0"/>
                </a:rPr>
                <a:t>idegen kultúrák megismerése,</a:t>
              </a:r>
            </a:p>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dirty="0">
                  <a:solidFill>
                    <a:prstClr val="black">
                      <a:lumMod val="75000"/>
                      <a:lumOff val="25000"/>
                    </a:prstClr>
                  </a:solidFill>
                  <a:latin typeface="Arial"/>
                  <a:cs typeface="Arial" pitchFamily="34" charset="0"/>
                </a:rPr>
                <a:t>,hozzájárulás a környezet védelméhez, a fenntartható fejlődés támogatása vagy…</a:t>
              </a:r>
            </a:p>
          </p:txBody>
        </p:sp>
        <p:sp>
          <p:nvSpPr>
            <p:cNvPr id="25" name="TextBox 24"/>
            <p:cNvSpPr txBox="1"/>
            <p:nvPr/>
          </p:nvSpPr>
          <p:spPr>
            <a:xfrm>
              <a:off x="1379956" y="821550"/>
              <a:ext cx="2692660" cy="46166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Utazás céljának meghatározása</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grpSp>
        <p:nvGrpSpPr>
          <p:cNvPr id="26" name="Group 25"/>
          <p:cNvGrpSpPr/>
          <p:nvPr/>
        </p:nvGrpSpPr>
        <p:grpSpPr>
          <a:xfrm>
            <a:off x="6149073" y="3531912"/>
            <a:ext cx="1999072" cy="1032526"/>
            <a:chOff x="1472558" y="734585"/>
            <a:chExt cx="2881211" cy="1032526"/>
          </a:xfrm>
        </p:grpSpPr>
        <p:sp>
          <p:nvSpPr>
            <p:cNvPr id="27" name="TextBox 26"/>
            <p:cNvSpPr txBox="1"/>
            <p:nvPr/>
          </p:nvSpPr>
          <p:spPr>
            <a:xfrm>
              <a:off x="1472558" y="1305446"/>
              <a:ext cx="2765965" cy="46166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b="1" dirty="0">
                  <a:solidFill>
                    <a:prstClr val="black">
                      <a:lumMod val="75000"/>
                      <a:lumOff val="25000"/>
                    </a:prstClr>
                  </a:solidFill>
                  <a:latin typeface="Arial"/>
                  <a:cs typeface="Arial" pitchFamily="34" charset="0"/>
                </a:rPr>
                <a:t>Megfelelő </a:t>
              </a: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információk, </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adatok gyűjtése</a:t>
              </a:r>
              <a:endParaRPr kumimoji="0" lang="ko-KR" altLang="en-US"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8" name="TextBox 27"/>
            <p:cNvSpPr txBox="1"/>
            <p:nvPr/>
          </p:nvSpPr>
          <p:spPr>
            <a:xfrm>
              <a:off x="1587804" y="734585"/>
              <a:ext cx="2765965" cy="461665"/>
            </a:xfrm>
            <a:prstGeom prst="rect">
              <a:avLst/>
            </a:prstGeom>
            <a:noFill/>
          </p:spPr>
          <p:txBody>
            <a:bodyPr wrap="square" rtlCol="0" anchor="ctr">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hu-HU" altLang="ko-KR"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Lehetőségek feltérképezése</a:t>
              </a:r>
              <a:endParaRPr kumimoji="0" lang="ko-KR" altLang="en-US" sz="12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grpSp>
      <p:pic>
        <p:nvPicPr>
          <p:cNvPr id="32" name="Kép 31">
            <a:extLst>
              <a:ext uri="{FF2B5EF4-FFF2-40B4-BE49-F238E27FC236}">
                <a16:creationId xmlns:a16="http://schemas.microsoft.com/office/drawing/2014/main" id="{E0773CA9-C6D4-4FF7-A74B-E9184B0004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sp>
        <p:nvSpPr>
          <p:cNvPr id="34" name="Szövegdoboz 33">
            <a:extLst>
              <a:ext uri="{FF2B5EF4-FFF2-40B4-BE49-F238E27FC236}">
                <a16:creationId xmlns:a16="http://schemas.microsoft.com/office/drawing/2014/main" id="{E0B0CAC9-E2A0-4A8B-8236-7439BF3EDB0E}"/>
              </a:ext>
            </a:extLst>
          </p:cNvPr>
          <p:cNvSpPr txBox="1"/>
          <p:nvPr/>
        </p:nvSpPr>
        <p:spPr>
          <a:xfrm rot="10800000" flipV="1">
            <a:off x="3285691" y="4187854"/>
            <a:ext cx="2725897" cy="646331"/>
          </a:xfrm>
          <a:prstGeom prst="rect">
            <a:avLst/>
          </a:prstGeom>
          <a:noFill/>
        </p:spPr>
        <p:txBody>
          <a:bodyPr wrap="square">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dirty="0">
                <a:solidFill>
                  <a:prstClr val="black">
                    <a:lumMod val="75000"/>
                    <a:lumOff val="25000"/>
                  </a:prstClr>
                </a:solidFill>
                <a:latin typeface="Arial"/>
                <a:cs typeface="Arial" pitchFamily="34" charset="0"/>
              </a:rPr>
              <a:t>S</a:t>
            </a:r>
            <a:r>
              <a:rPr kumimoji="0" lang="hu-HU" altLang="ko-KR" sz="12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aját</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igények </a:t>
            </a:r>
            <a:r>
              <a:rPr lang="hu-HU" altLang="ko-KR" sz="1200" dirty="0">
                <a:solidFill>
                  <a:prstClr val="black">
                    <a:lumMod val="75000"/>
                    <a:lumOff val="25000"/>
                  </a:prstClr>
                </a:solidFill>
                <a:latin typeface="Arial"/>
                <a:cs typeface="Arial" pitchFamily="34" charset="0"/>
              </a:rPr>
              <a:t>ö</a:t>
            </a:r>
            <a:r>
              <a:rPr kumimoji="0" lang="hu-HU" altLang="ko-KR" sz="1200" b="0" i="0" u="none" strike="noStrike" kern="1200" cap="none" spc="0" normalizeH="0" baseline="0" noProof="0" dirty="0" err="1">
                <a:ln>
                  <a:noFill/>
                </a:ln>
                <a:solidFill>
                  <a:prstClr val="black">
                    <a:lumMod val="75000"/>
                    <a:lumOff val="25000"/>
                  </a:prstClr>
                </a:solidFill>
                <a:effectLst/>
                <a:uLnTx/>
                <a:uFillTx/>
                <a:latin typeface="Arial"/>
                <a:cs typeface="Arial" pitchFamily="34" charset="0"/>
              </a:rPr>
              <a:t>ncélú</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kielégítése vagy</a:t>
            </a:r>
          </a:p>
          <a:p>
            <a:pPr marL="0" marR="0" lvl="0" indent="0" algn="ctr" defTabSz="914400" rtl="0" eaLnBrk="1" fontAlgn="auto" latinLnBrk="1" hangingPunct="1">
              <a:lnSpc>
                <a:spcPct val="100000"/>
              </a:lnSpc>
              <a:spcBef>
                <a:spcPts val="0"/>
              </a:spcBef>
              <a:spcAft>
                <a:spcPts val="0"/>
              </a:spcAft>
              <a:buClrTx/>
              <a:buSzTx/>
              <a:buFontTx/>
              <a:buNone/>
              <a:tabLst/>
              <a:defRPr/>
            </a:pPr>
            <a:r>
              <a:rPr lang="hu-HU" altLang="ko-KR" sz="1200" dirty="0">
                <a:solidFill>
                  <a:prstClr val="black">
                    <a:lumMod val="75000"/>
                    <a:lumOff val="25000"/>
                  </a:prstClr>
                </a:solidFill>
                <a:latin typeface="Arial"/>
                <a:cs typeface="Arial" pitchFamily="34" charset="0"/>
              </a:rPr>
              <a:t>egyensúly a saját és a környezet érdekei között</a:t>
            </a:r>
            <a:r>
              <a:rPr kumimoji="0" lang="hu-HU" altLang="ko-KR" sz="1200" b="0"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vagy…</a:t>
            </a:r>
            <a:endParaRPr lang="hu-HU" sz="1200" dirty="0"/>
          </a:p>
        </p:txBody>
      </p:sp>
      <p:sp>
        <p:nvSpPr>
          <p:cNvPr id="4" name="TextBox 16">
            <a:extLst>
              <a:ext uri="{FF2B5EF4-FFF2-40B4-BE49-F238E27FC236}">
                <a16:creationId xmlns:a16="http://schemas.microsoft.com/office/drawing/2014/main" id="{0E7982E9-4C98-49AC-AC3D-E1DF470FFE20}"/>
              </a:ext>
            </a:extLst>
          </p:cNvPr>
          <p:cNvSpPr txBox="1"/>
          <p:nvPr/>
        </p:nvSpPr>
        <p:spPr>
          <a:xfrm>
            <a:off x="3971507" y="2962900"/>
            <a:ext cx="3541119" cy="307777"/>
          </a:xfrm>
          <a:prstGeom prst="rect">
            <a:avLst/>
          </a:prstGeom>
          <a:noFill/>
        </p:spPr>
        <p:txBody>
          <a:bodyPr wrap="square" rtlCol="0" anchor="ctr">
            <a:spAutoFit/>
          </a:bodyPr>
          <a:lstStyle/>
          <a:p>
            <a:pPr algn="r"/>
            <a:r>
              <a:rPr lang="hu-HU" sz="1400" dirty="0"/>
              <a:t>Lehetőségek értékelése</a:t>
            </a:r>
          </a:p>
        </p:txBody>
      </p:sp>
      <p:pic>
        <p:nvPicPr>
          <p:cNvPr id="1028" name="Picture 4">
            <a:extLst>
              <a:ext uri="{FF2B5EF4-FFF2-40B4-BE49-F238E27FC236}">
                <a16:creationId xmlns:a16="http://schemas.microsoft.com/office/drawing/2014/main" id="{5E8A65A2-8DB1-49AE-975A-643D41FB0796}"/>
              </a:ext>
            </a:extLst>
          </p:cNvPr>
          <p:cNvPicPr>
            <a:picLocks noGrp="1" noChangeAspect="1" noChangeArrowheads="1"/>
          </p:cNvPicPr>
          <p:nvPr>
            <p:ph type="pic" idx="1"/>
          </p:nvPr>
        </p:nvPicPr>
        <p:blipFill>
          <a:blip r:embed="rId4" cstate="print">
            <a:extLst>
              <a:ext uri="{28A0092B-C50C-407E-A947-70E740481C1C}">
                <a14:useLocalDpi xmlns:a14="http://schemas.microsoft.com/office/drawing/2010/main" val="0"/>
              </a:ext>
            </a:extLst>
          </a:blip>
          <a:srcRect l="4682" r="468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0525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 helye 1">
            <a:extLst>
              <a:ext uri="{FF2B5EF4-FFF2-40B4-BE49-F238E27FC236}">
                <a16:creationId xmlns:a16="http://schemas.microsoft.com/office/drawing/2014/main" id="{CB670B4E-D87C-4BCD-8F33-21262A6F9413}"/>
              </a:ext>
            </a:extLst>
          </p:cNvPr>
          <p:cNvSpPr>
            <a:spLocks noGrp="1"/>
          </p:cNvSpPr>
          <p:nvPr>
            <p:ph type="body" sz="quarter" idx="10"/>
          </p:nvPr>
        </p:nvSpPr>
        <p:spPr/>
        <p:txBody>
          <a:bodyPr/>
          <a:lstStyle/>
          <a:p>
            <a:r>
              <a:rPr lang="hu-HU" sz="2800" dirty="0"/>
              <a:t>A tudatos döntés tényezői a turizmusban</a:t>
            </a:r>
          </a:p>
        </p:txBody>
      </p:sp>
      <p:sp>
        <p:nvSpPr>
          <p:cNvPr id="3" name="Szöveg helye 2">
            <a:extLst>
              <a:ext uri="{FF2B5EF4-FFF2-40B4-BE49-F238E27FC236}">
                <a16:creationId xmlns:a16="http://schemas.microsoft.com/office/drawing/2014/main" id="{B225986D-8D85-4AB9-B519-FEC983103A4E}"/>
              </a:ext>
            </a:extLst>
          </p:cNvPr>
          <p:cNvSpPr>
            <a:spLocks noGrp="1"/>
          </p:cNvSpPr>
          <p:nvPr>
            <p:ph type="body" sz="quarter" idx="11"/>
          </p:nvPr>
        </p:nvSpPr>
        <p:spPr/>
        <p:txBody>
          <a:bodyPr/>
          <a:lstStyle/>
          <a:p>
            <a:pPr algn="ctr"/>
            <a:r>
              <a:rPr lang="hu-HU" b="1" dirty="0"/>
              <a:t>Tájékoztatás, iránymutatás, meggyőzés, befolyásolás </a:t>
            </a:r>
          </a:p>
        </p:txBody>
      </p:sp>
      <p:pic>
        <p:nvPicPr>
          <p:cNvPr id="5" name="Kép 4" descr="A képen térkép látható&#10;&#10;Automatikusan generált leírás">
            <a:extLst>
              <a:ext uri="{FF2B5EF4-FFF2-40B4-BE49-F238E27FC236}">
                <a16:creationId xmlns:a16="http://schemas.microsoft.com/office/drawing/2014/main" id="{D4F79418-FA86-442E-AC1F-84BDB85F20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30761" y="1118783"/>
            <a:ext cx="3097232" cy="3138875"/>
          </a:xfrm>
          <a:prstGeom prst="rect">
            <a:avLst/>
          </a:prstGeom>
        </p:spPr>
      </p:pic>
      <p:pic>
        <p:nvPicPr>
          <p:cNvPr id="7" name="Kép 6" descr="A képen térkép látható&#10;&#10;Automatikusan generált leírás">
            <a:extLst>
              <a:ext uri="{FF2B5EF4-FFF2-40B4-BE49-F238E27FC236}">
                <a16:creationId xmlns:a16="http://schemas.microsoft.com/office/drawing/2014/main" id="{404A7FBF-319D-41F7-B93E-C369EECD77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2638" y="1992334"/>
            <a:ext cx="3432680" cy="2231678"/>
          </a:xfrm>
          <a:prstGeom prst="rect">
            <a:avLst/>
          </a:prstGeom>
        </p:spPr>
      </p:pic>
      <p:pic>
        <p:nvPicPr>
          <p:cNvPr id="10" name="Kép 9" descr="A képen játék, rajz látható&#10;&#10;Automatikusan generált leírás">
            <a:extLst>
              <a:ext uri="{FF2B5EF4-FFF2-40B4-BE49-F238E27FC236}">
                <a16:creationId xmlns:a16="http://schemas.microsoft.com/office/drawing/2014/main" id="{ACC17447-7E16-4E7A-8D04-74A1DEC3A66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89789" y="2867565"/>
            <a:ext cx="831718" cy="1209283"/>
          </a:xfrm>
          <a:prstGeom prst="rect">
            <a:avLst/>
          </a:prstGeom>
        </p:spPr>
      </p:pic>
      <p:sp>
        <p:nvSpPr>
          <p:cNvPr id="11" name="Nyíl: jobbra mutató 10">
            <a:extLst>
              <a:ext uri="{FF2B5EF4-FFF2-40B4-BE49-F238E27FC236}">
                <a16:creationId xmlns:a16="http://schemas.microsoft.com/office/drawing/2014/main" id="{5736CAD7-786B-404E-A714-7DD229CE3822}"/>
              </a:ext>
            </a:extLst>
          </p:cNvPr>
          <p:cNvSpPr/>
          <p:nvPr/>
        </p:nvSpPr>
        <p:spPr>
          <a:xfrm>
            <a:off x="3177977" y="3728547"/>
            <a:ext cx="3445566" cy="6013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Utazás iránya</a:t>
            </a:r>
          </a:p>
        </p:txBody>
      </p:sp>
      <p:sp>
        <p:nvSpPr>
          <p:cNvPr id="12" name="Ellipszis 11">
            <a:extLst>
              <a:ext uri="{FF2B5EF4-FFF2-40B4-BE49-F238E27FC236}">
                <a16:creationId xmlns:a16="http://schemas.microsoft.com/office/drawing/2014/main" id="{1BA39E06-89BF-4A16-B778-5A13AD6FFC65}"/>
              </a:ext>
            </a:extLst>
          </p:cNvPr>
          <p:cNvSpPr/>
          <p:nvPr/>
        </p:nvSpPr>
        <p:spPr>
          <a:xfrm>
            <a:off x="2024846" y="1013551"/>
            <a:ext cx="1165344" cy="1109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Utazási vállalkozások</a:t>
            </a:r>
          </a:p>
        </p:txBody>
      </p:sp>
      <p:sp>
        <p:nvSpPr>
          <p:cNvPr id="14" name="Ellipszis 13">
            <a:extLst>
              <a:ext uri="{FF2B5EF4-FFF2-40B4-BE49-F238E27FC236}">
                <a16:creationId xmlns:a16="http://schemas.microsoft.com/office/drawing/2014/main" id="{BE7511C0-4A7C-4D5E-8D3D-C95EBE341444}"/>
              </a:ext>
            </a:extLst>
          </p:cNvPr>
          <p:cNvSpPr/>
          <p:nvPr/>
        </p:nvSpPr>
        <p:spPr>
          <a:xfrm>
            <a:off x="530748" y="2688221"/>
            <a:ext cx="1175822" cy="11397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Társa-    </a:t>
            </a:r>
            <a:r>
              <a:rPr lang="hu-HU" sz="1200" dirty="0" err="1"/>
              <a:t>dalmi</a:t>
            </a:r>
            <a:r>
              <a:rPr lang="hu-HU" sz="1200" dirty="0"/>
              <a:t>      háttér </a:t>
            </a:r>
          </a:p>
        </p:txBody>
      </p:sp>
      <p:sp>
        <p:nvSpPr>
          <p:cNvPr id="20" name="Ellipszis 19">
            <a:extLst>
              <a:ext uri="{FF2B5EF4-FFF2-40B4-BE49-F238E27FC236}">
                <a16:creationId xmlns:a16="http://schemas.microsoft.com/office/drawing/2014/main" id="{9C3E3985-5B85-410B-80C1-25A44A658482}"/>
              </a:ext>
            </a:extLst>
          </p:cNvPr>
          <p:cNvSpPr/>
          <p:nvPr/>
        </p:nvSpPr>
        <p:spPr>
          <a:xfrm>
            <a:off x="348709" y="923890"/>
            <a:ext cx="1187245" cy="11791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Oktatás, képzés</a:t>
            </a:r>
          </a:p>
        </p:txBody>
      </p:sp>
      <p:sp>
        <p:nvSpPr>
          <p:cNvPr id="22" name="Ellipszis 21">
            <a:extLst>
              <a:ext uri="{FF2B5EF4-FFF2-40B4-BE49-F238E27FC236}">
                <a16:creationId xmlns:a16="http://schemas.microsoft.com/office/drawing/2014/main" id="{C19ED8B8-3F6E-45A9-8746-829A2E7FE11F}"/>
              </a:ext>
            </a:extLst>
          </p:cNvPr>
          <p:cNvSpPr/>
          <p:nvPr/>
        </p:nvSpPr>
        <p:spPr>
          <a:xfrm>
            <a:off x="3883999" y="1195730"/>
            <a:ext cx="1245461" cy="11954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Média,    közösségi média</a:t>
            </a:r>
          </a:p>
        </p:txBody>
      </p:sp>
      <p:sp>
        <p:nvSpPr>
          <p:cNvPr id="24" name="Ellipszis 23">
            <a:extLst>
              <a:ext uri="{FF2B5EF4-FFF2-40B4-BE49-F238E27FC236}">
                <a16:creationId xmlns:a16="http://schemas.microsoft.com/office/drawing/2014/main" id="{1089E89F-18A3-4E61-A801-CC3DB9A189DB}"/>
              </a:ext>
            </a:extLst>
          </p:cNvPr>
          <p:cNvSpPr/>
          <p:nvPr/>
        </p:nvSpPr>
        <p:spPr>
          <a:xfrm>
            <a:off x="7812360" y="2918780"/>
            <a:ext cx="1319541" cy="13052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Intézményrendszer</a:t>
            </a:r>
          </a:p>
        </p:txBody>
      </p:sp>
      <p:sp>
        <p:nvSpPr>
          <p:cNvPr id="26" name="Ellipszis 25">
            <a:extLst>
              <a:ext uri="{FF2B5EF4-FFF2-40B4-BE49-F238E27FC236}">
                <a16:creationId xmlns:a16="http://schemas.microsoft.com/office/drawing/2014/main" id="{F34EC629-243D-4861-9D0F-43698168CB09}"/>
              </a:ext>
            </a:extLst>
          </p:cNvPr>
          <p:cNvSpPr/>
          <p:nvPr/>
        </p:nvSpPr>
        <p:spPr>
          <a:xfrm>
            <a:off x="5871691" y="2544752"/>
            <a:ext cx="1165343" cy="10817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Utazási vállalkozások</a:t>
            </a:r>
          </a:p>
        </p:txBody>
      </p:sp>
      <p:sp>
        <p:nvSpPr>
          <p:cNvPr id="28" name="Ellipszis 27">
            <a:extLst>
              <a:ext uri="{FF2B5EF4-FFF2-40B4-BE49-F238E27FC236}">
                <a16:creationId xmlns:a16="http://schemas.microsoft.com/office/drawing/2014/main" id="{D823D7BB-0ADE-44A3-ADF1-25C3F5FDD80D}"/>
              </a:ext>
            </a:extLst>
          </p:cNvPr>
          <p:cNvSpPr/>
          <p:nvPr/>
        </p:nvSpPr>
        <p:spPr>
          <a:xfrm>
            <a:off x="7675342" y="1503391"/>
            <a:ext cx="1187246" cy="11398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Szolgálta- </a:t>
            </a:r>
            <a:r>
              <a:rPr lang="hu-HU" sz="1200" dirty="0" err="1"/>
              <a:t>tók</a:t>
            </a:r>
            <a:endParaRPr lang="hu-HU" sz="1200" dirty="0"/>
          </a:p>
        </p:txBody>
      </p:sp>
      <p:sp>
        <p:nvSpPr>
          <p:cNvPr id="30" name="Ellipszis 29">
            <a:extLst>
              <a:ext uri="{FF2B5EF4-FFF2-40B4-BE49-F238E27FC236}">
                <a16:creationId xmlns:a16="http://schemas.microsoft.com/office/drawing/2014/main" id="{C5B1144E-C9A7-49DB-B29C-22D517654F24}"/>
              </a:ext>
            </a:extLst>
          </p:cNvPr>
          <p:cNvSpPr/>
          <p:nvPr/>
        </p:nvSpPr>
        <p:spPr>
          <a:xfrm>
            <a:off x="6134399" y="930283"/>
            <a:ext cx="1165343" cy="11134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a:t>Kormányzati </a:t>
            </a:r>
            <a:r>
              <a:rPr lang="hu-HU" sz="1200" dirty="0" err="1"/>
              <a:t>szekror</a:t>
            </a:r>
            <a:endParaRPr lang="hu-HU" sz="1200" dirty="0"/>
          </a:p>
        </p:txBody>
      </p:sp>
      <p:cxnSp>
        <p:nvCxnSpPr>
          <p:cNvPr id="33" name="Egyenes összekötő nyíllal 32">
            <a:extLst>
              <a:ext uri="{FF2B5EF4-FFF2-40B4-BE49-F238E27FC236}">
                <a16:creationId xmlns:a16="http://schemas.microsoft.com/office/drawing/2014/main" id="{AB3200A5-CC42-4336-84BC-D92301E24152}"/>
              </a:ext>
            </a:extLst>
          </p:cNvPr>
          <p:cNvCxnSpPr>
            <a:cxnSpLocks/>
          </p:cNvCxnSpPr>
          <p:nvPr/>
        </p:nvCxnSpPr>
        <p:spPr>
          <a:xfrm flipH="1">
            <a:off x="5045705" y="3732555"/>
            <a:ext cx="3155677" cy="342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Egyenes összekötő nyíllal 35">
            <a:extLst>
              <a:ext uri="{FF2B5EF4-FFF2-40B4-BE49-F238E27FC236}">
                <a16:creationId xmlns:a16="http://schemas.microsoft.com/office/drawing/2014/main" id="{074193EB-3AF6-4732-A64D-4897E695EDA1}"/>
              </a:ext>
            </a:extLst>
          </p:cNvPr>
          <p:cNvCxnSpPr>
            <a:cxnSpLocks/>
          </p:cNvCxnSpPr>
          <p:nvPr/>
        </p:nvCxnSpPr>
        <p:spPr>
          <a:xfrm flipH="1">
            <a:off x="5026396" y="2270814"/>
            <a:ext cx="2571580" cy="115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Egyenes összekötő nyíllal 36">
            <a:extLst>
              <a:ext uri="{FF2B5EF4-FFF2-40B4-BE49-F238E27FC236}">
                <a16:creationId xmlns:a16="http://schemas.microsoft.com/office/drawing/2014/main" id="{29ACA1D2-B3CF-4580-989A-52F3103F2E23}"/>
              </a:ext>
            </a:extLst>
          </p:cNvPr>
          <p:cNvCxnSpPr>
            <a:cxnSpLocks/>
          </p:cNvCxnSpPr>
          <p:nvPr/>
        </p:nvCxnSpPr>
        <p:spPr>
          <a:xfrm flipH="1">
            <a:off x="4925765" y="1713089"/>
            <a:ext cx="1744638" cy="1341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Egyenes összekötő nyíllal 38">
            <a:extLst>
              <a:ext uri="{FF2B5EF4-FFF2-40B4-BE49-F238E27FC236}">
                <a16:creationId xmlns:a16="http://schemas.microsoft.com/office/drawing/2014/main" id="{7DE974F5-DAFC-425C-AF0B-3088F1054C1A}"/>
              </a:ext>
            </a:extLst>
          </p:cNvPr>
          <p:cNvCxnSpPr>
            <a:cxnSpLocks/>
          </p:cNvCxnSpPr>
          <p:nvPr/>
        </p:nvCxnSpPr>
        <p:spPr>
          <a:xfrm flipH="1">
            <a:off x="4559134" y="2383848"/>
            <a:ext cx="9909" cy="4906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Egyenes összekötő nyíllal 68">
            <a:extLst>
              <a:ext uri="{FF2B5EF4-FFF2-40B4-BE49-F238E27FC236}">
                <a16:creationId xmlns:a16="http://schemas.microsoft.com/office/drawing/2014/main" id="{D441D22C-A3C0-4527-859D-31F6C51E151E}"/>
              </a:ext>
            </a:extLst>
          </p:cNvPr>
          <p:cNvCxnSpPr>
            <a:cxnSpLocks/>
            <a:stCxn id="26" idx="3"/>
            <a:endCxn id="10" idx="3"/>
          </p:cNvCxnSpPr>
          <p:nvPr/>
        </p:nvCxnSpPr>
        <p:spPr>
          <a:xfrm flipH="1">
            <a:off x="5021507" y="3468067"/>
            <a:ext cx="1020845" cy="4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Egyenes összekötő nyíllal 82">
            <a:extLst>
              <a:ext uri="{FF2B5EF4-FFF2-40B4-BE49-F238E27FC236}">
                <a16:creationId xmlns:a16="http://schemas.microsoft.com/office/drawing/2014/main" id="{6368B7B6-7641-4F82-84F7-B997F761B985}"/>
              </a:ext>
            </a:extLst>
          </p:cNvPr>
          <p:cNvCxnSpPr>
            <a:cxnSpLocks/>
          </p:cNvCxnSpPr>
          <p:nvPr/>
        </p:nvCxnSpPr>
        <p:spPr>
          <a:xfrm>
            <a:off x="1535954" y="3215047"/>
            <a:ext cx="2316253" cy="1875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Egyenes összekötő nyíllal 89">
            <a:extLst>
              <a:ext uri="{FF2B5EF4-FFF2-40B4-BE49-F238E27FC236}">
                <a16:creationId xmlns:a16="http://schemas.microsoft.com/office/drawing/2014/main" id="{6BF0AF9F-6839-4A6D-A27F-E73F717B3E3D}"/>
              </a:ext>
            </a:extLst>
          </p:cNvPr>
          <p:cNvCxnSpPr>
            <a:cxnSpLocks/>
          </p:cNvCxnSpPr>
          <p:nvPr/>
        </p:nvCxnSpPr>
        <p:spPr>
          <a:xfrm>
            <a:off x="2588911" y="2065774"/>
            <a:ext cx="1743676" cy="12574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Egyenes összekötő nyíllal 90">
            <a:extLst>
              <a:ext uri="{FF2B5EF4-FFF2-40B4-BE49-F238E27FC236}">
                <a16:creationId xmlns:a16="http://schemas.microsoft.com/office/drawing/2014/main" id="{029DBBEE-4AAA-4CD5-ACA5-AAA77B8BF76D}"/>
              </a:ext>
            </a:extLst>
          </p:cNvPr>
          <p:cNvCxnSpPr>
            <a:cxnSpLocks/>
          </p:cNvCxnSpPr>
          <p:nvPr/>
        </p:nvCxnSpPr>
        <p:spPr>
          <a:xfrm>
            <a:off x="1178295" y="2029416"/>
            <a:ext cx="2792904" cy="119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Szövegdoboz 5">
            <a:extLst>
              <a:ext uri="{FF2B5EF4-FFF2-40B4-BE49-F238E27FC236}">
                <a16:creationId xmlns:a16="http://schemas.microsoft.com/office/drawing/2014/main" id="{F984B206-A97E-46B1-B071-F2A92D4D7C70}"/>
              </a:ext>
            </a:extLst>
          </p:cNvPr>
          <p:cNvSpPr txBox="1"/>
          <p:nvPr/>
        </p:nvSpPr>
        <p:spPr>
          <a:xfrm>
            <a:off x="530748" y="4310964"/>
            <a:ext cx="8513879" cy="1077218"/>
          </a:xfrm>
          <a:prstGeom prst="rect">
            <a:avLst/>
          </a:prstGeom>
          <a:noFill/>
        </p:spPr>
        <p:txBody>
          <a:bodyPr wrap="square" rtlCol="0">
            <a:spAutoFit/>
          </a:bodyPr>
          <a:lstStyle/>
          <a:p>
            <a:r>
              <a:rPr lang="hu-HU" sz="1600" dirty="0">
                <a:effectLst/>
                <a:latin typeface="Calibri" panose="020F0502020204030204" pitchFamily="34" charset="0"/>
                <a:ea typeface="Calibri" panose="020F0502020204030204" pitchFamily="34" charset="0"/>
                <a:cs typeface="Arial" panose="020B0604020202020204" pitchFamily="34" charset="0"/>
              </a:rPr>
              <a:t>Az utazási döntésekben nagy szerepe van mind az utazó saját környezetéből érkező ismereteknek,      információknak, mind pedig a desztinációkból érkező tájékoztatásoknak illetve a média információ-       áradatának.</a:t>
            </a:r>
          </a:p>
          <a:p>
            <a:endParaRPr lang="hu-HU" sz="1600" dirty="0"/>
          </a:p>
        </p:txBody>
      </p:sp>
    </p:spTree>
    <p:extLst>
      <p:ext uri="{BB962C8B-B14F-4D97-AF65-F5344CB8AC3E}">
        <p14:creationId xmlns:p14="http://schemas.microsoft.com/office/powerpoint/2010/main" val="3122690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80017"/>
            <a:ext cx="9112032" cy="1052938"/>
          </a:xfrm>
          <a:solidFill>
            <a:schemeClr val="accent6">
              <a:lumMod val="75000"/>
            </a:schemeClr>
          </a:solidFill>
        </p:spPr>
        <p:txBody>
          <a:bodyPr/>
          <a:lstStyle/>
          <a:p>
            <a:r>
              <a:rPr lang="hu-HU" altLang="ko-KR" sz="2400" dirty="0">
                <a:solidFill>
                  <a:schemeClr val="bg1"/>
                </a:solidFill>
              </a:rPr>
              <a:t>1.2.3.2. A felelős döntés a turizmusban</a:t>
            </a:r>
            <a:endParaRPr lang="ko-KR" altLang="en-US" sz="2400" dirty="0">
              <a:solidFill>
                <a:schemeClr val="bg1"/>
              </a:solidFill>
            </a:endParaRPr>
          </a:p>
        </p:txBody>
      </p:sp>
      <p:sp>
        <p:nvSpPr>
          <p:cNvPr id="3" name="Text Placeholder 2"/>
          <p:cNvSpPr>
            <a:spLocks noGrp="1"/>
          </p:cNvSpPr>
          <p:nvPr>
            <p:ph type="body" sz="quarter" idx="11"/>
          </p:nvPr>
        </p:nvSpPr>
        <p:spPr/>
        <p:txBody>
          <a:bodyPr/>
          <a:lstStyle/>
          <a:p>
            <a:pPr lvl="0"/>
            <a:r>
              <a:rPr lang="hu-HU" altLang="ko-KR" dirty="0" err="1"/>
              <a:t>Imformációgyűjtés</a:t>
            </a:r>
            <a:endParaRPr lang="en-US" altLang="ko-KR" dirty="0"/>
          </a:p>
        </p:txBody>
      </p:sp>
      <p:sp>
        <p:nvSpPr>
          <p:cNvPr id="8" name="Diamond 7"/>
          <p:cNvSpPr/>
          <p:nvPr/>
        </p:nvSpPr>
        <p:spPr>
          <a:xfrm>
            <a:off x="7980229" y="2803676"/>
            <a:ext cx="648072" cy="648072"/>
          </a:xfrm>
          <a:prstGeom prst="diamond">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Diamond 8"/>
          <p:cNvSpPr/>
          <p:nvPr/>
        </p:nvSpPr>
        <p:spPr>
          <a:xfrm>
            <a:off x="7608338" y="2304920"/>
            <a:ext cx="648072" cy="648072"/>
          </a:xfrm>
          <a:prstGeom prst="diamond">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Diamond 9"/>
          <p:cNvSpPr/>
          <p:nvPr/>
        </p:nvSpPr>
        <p:spPr>
          <a:xfrm>
            <a:off x="7236446" y="1806165"/>
            <a:ext cx="648072" cy="648072"/>
          </a:xfrm>
          <a:prstGeom prst="diamond">
            <a:avLst/>
          </a:prstGeom>
          <a:solidFill>
            <a:schemeClr val="accent3">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Diamond 10"/>
          <p:cNvSpPr/>
          <p:nvPr/>
        </p:nvSpPr>
        <p:spPr>
          <a:xfrm>
            <a:off x="6864554" y="1307410"/>
            <a:ext cx="648072" cy="648072"/>
          </a:xfrm>
          <a:prstGeom prst="diamond">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Rectangle 9"/>
          <p:cNvSpPr/>
          <p:nvPr/>
        </p:nvSpPr>
        <p:spPr>
          <a:xfrm>
            <a:off x="7798241" y="2488511"/>
            <a:ext cx="283651" cy="265522"/>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3" name="Rectangle 23"/>
          <p:cNvSpPr/>
          <p:nvPr/>
        </p:nvSpPr>
        <p:spPr>
          <a:xfrm>
            <a:off x="7406329" y="2025494"/>
            <a:ext cx="336532" cy="19795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4" name="Rectangle 30"/>
          <p:cNvSpPr/>
          <p:nvPr/>
        </p:nvSpPr>
        <p:spPr>
          <a:xfrm>
            <a:off x="7078019" y="1497415"/>
            <a:ext cx="254137" cy="253394"/>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sp>
        <p:nvSpPr>
          <p:cNvPr id="15" name="Oval 7"/>
          <p:cNvSpPr/>
          <p:nvPr/>
        </p:nvSpPr>
        <p:spPr>
          <a:xfrm>
            <a:off x="8160747" y="2976561"/>
            <a:ext cx="301394" cy="301394"/>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sp>
        <p:nvSpPr>
          <p:cNvPr id="16" name="TextBox 15"/>
          <p:cNvSpPr txBox="1"/>
          <p:nvPr/>
        </p:nvSpPr>
        <p:spPr>
          <a:xfrm>
            <a:off x="3808860" y="2868840"/>
            <a:ext cx="3913886" cy="523220"/>
          </a:xfrm>
          <a:prstGeom prst="rect">
            <a:avLst/>
          </a:prstGeom>
          <a:noFill/>
        </p:spPr>
        <p:txBody>
          <a:bodyPr wrap="square" rtlCol="0" anchor="ctr">
            <a:spAutoFit/>
          </a:bodyPr>
          <a:lstStyle/>
          <a:p>
            <a:r>
              <a:rPr lang="hu-HU" sz="1400" dirty="0"/>
              <a:t>Döntések esetleges nem várt következményei és a felelősség vállalhatósága</a:t>
            </a:r>
          </a:p>
        </p:txBody>
      </p:sp>
      <p:sp>
        <p:nvSpPr>
          <p:cNvPr id="17" name="TextBox 16"/>
          <p:cNvSpPr txBox="1"/>
          <p:nvPr/>
        </p:nvSpPr>
        <p:spPr>
          <a:xfrm>
            <a:off x="3808861" y="2500945"/>
            <a:ext cx="3624959" cy="307777"/>
          </a:xfrm>
          <a:prstGeom prst="rect">
            <a:avLst/>
          </a:prstGeom>
          <a:noFill/>
        </p:spPr>
        <p:txBody>
          <a:bodyPr wrap="square" rtlCol="0" anchor="ctr">
            <a:spAutoFit/>
          </a:bodyPr>
          <a:lstStyle/>
          <a:p>
            <a:r>
              <a:rPr lang="hu-HU" sz="1400" dirty="0"/>
              <a:t>Felelősség felmérése, vállalhatósága</a:t>
            </a:r>
          </a:p>
        </p:txBody>
      </p:sp>
      <p:sp>
        <p:nvSpPr>
          <p:cNvPr id="18" name="TextBox 17"/>
          <p:cNvSpPr txBox="1"/>
          <p:nvPr/>
        </p:nvSpPr>
        <p:spPr>
          <a:xfrm>
            <a:off x="3781148" y="1885802"/>
            <a:ext cx="3483524" cy="523220"/>
          </a:xfrm>
          <a:prstGeom prst="rect">
            <a:avLst/>
          </a:prstGeom>
          <a:noFill/>
        </p:spPr>
        <p:txBody>
          <a:bodyPr wrap="square" rtlCol="0" anchor="ctr">
            <a:spAutoFit/>
          </a:bodyPr>
          <a:lstStyle/>
          <a:p>
            <a:r>
              <a:rPr lang="hu-HU" sz="1400" dirty="0"/>
              <a:t>Esetleges következmények felmérése      (személyes, helyi közösség, környezeti)    </a:t>
            </a:r>
          </a:p>
        </p:txBody>
      </p:sp>
      <p:sp>
        <p:nvSpPr>
          <p:cNvPr id="19" name="TextBox 18"/>
          <p:cNvSpPr txBox="1"/>
          <p:nvPr/>
        </p:nvSpPr>
        <p:spPr>
          <a:xfrm>
            <a:off x="3808860" y="1478152"/>
            <a:ext cx="2795585" cy="307777"/>
          </a:xfrm>
          <a:prstGeom prst="rect">
            <a:avLst/>
          </a:prstGeom>
          <a:noFill/>
        </p:spPr>
        <p:txBody>
          <a:bodyPr wrap="square" rtlCol="0" anchor="ctr">
            <a:spAutoFit/>
          </a:bodyPr>
          <a:lstStyle/>
          <a:p>
            <a:r>
              <a:rPr lang="hu-HU" sz="1400" dirty="0"/>
              <a:t>Alternatívák összehasonlítása</a:t>
            </a:r>
            <a:endParaRPr lang="ko-KR" altLang="en-US" sz="1400" dirty="0">
              <a:solidFill>
                <a:schemeClr val="bg1"/>
              </a:solidFill>
              <a:cs typeface="Arial" pitchFamily="34" charset="0"/>
            </a:endParaRPr>
          </a:p>
        </p:txBody>
      </p:sp>
      <p:grpSp>
        <p:nvGrpSpPr>
          <p:cNvPr id="20" name="Group 19"/>
          <p:cNvGrpSpPr/>
          <p:nvPr/>
        </p:nvGrpSpPr>
        <p:grpSpPr>
          <a:xfrm>
            <a:off x="2563458" y="3575830"/>
            <a:ext cx="1944322" cy="1440246"/>
            <a:chOff x="1472557" y="778503"/>
            <a:chExt cx="2802301" cy="1440246"/>
          </a:xfrm>
        </p:grpSpPr>
        <p:sp>
          <p:nvSpPr>
            <p:cNvPr id="21" name="TextBox 20"/>
            <p:cNvSpPr txBox="1"/>
            <p:nvPr/>
          </p:nvSpPr>
          <p:spPr>
            <a:xfrm>
              <a:off x="1508893" y="1203086"/>
              <a:ext cx="2765965" cy="1015663"/>
            </a:xfrm>
            <a:prstGeom prst="rect">
              <a:avLst/>
            </a:prstGeom>
            <a:noFill/>
          </p:spPr>
          <p:txBody>
            <a:bodyPr wrap="square" rtlCol="0" anchor="ctr">
              <a:spAutoFit/>
            </a:bodyPr>
            <a:lstStyle/>
            <a:p>
              <a:pPr algn="ctr"/>
              <a:r>
                <a:rPr lang="hu-HU" altLang="ko-KR" sz="1200" dirty="0">
                  <a:solidFill>
                    <a:schemeClr val="tx1">
                      <a:lumMod val="75000"/>
                      <a:lumOff val="25000"/>
                    </a:schemeClr>
                  </a:solidFill>
                  <a:cs typeface="Arial" pitchFamily="34" charset="0"/>
                </a:rPr>
                <a:t>Az utazás környezetre gyakorolt hatásainak felmérése  és  </a:t>
              </a:r>
              <a:r>
                <a:rPr lang="hu-HU" altLang="ko-KR" sz="1200" dirty="0" err="1">
                  <a:solidFill>
                    <a:schemeClr val="tx1">
                      <a:lumMod val="75000"/>
                      <a:lumOff val="25000"/>
                    </a:schemeClr>
                  </a:solidFill>
                  <a:cs typeface="Arial" pitchFamily="34" charset="0"/>
                </a:rPr>
                <a:t>pozitívak</a:t>
              </a:r>
              <a:r>
                <a:rPr lang="hu-HU" altLang="ko-KR" sz="1200" dirty="0">
                  <a:solidFill>
                    <a:schemeClr val="tx1">
                      <a:lumMod val="75000"/>
                      <a:lumOff val="25000"/>
                    </a:schemeClr>
                  </a:solidFill>
                  <a:cs typeface="Arial" pitchFamily="34" charset="0"/>
                </a:rPr>
                <a:t> </a:t>
              </a:r>
              <a:r>
                <a:rPr lang="hu-HU" altLang="ko-KR" sz="1200" dirty="0" err="1">
                  <a:solidFill>
                    <a:schemeClr val="tx1">
                      <a:lumMod val="75000"/>
                      <a:lumOff val="25000"/>
                    </a:schemeClr>
                  </a:solidFill>
                  <a:cs typeface="Arial" pitchFamily="34" charset="0"/>
                </a:rPr>
                <a:t>maximalizásálásának</a:t>
              </a:r>
              <a:r>
                <a:rPr lang="hu-HU" altLang="ko-KR" sz="1200" dirty="0">
                  <a:solidFill>
                    <a:schemeClr val="tx1">
                      <a:lumMod val="75000"/>
                      <a:lumOff val="25000"/>
                    </a:schemeClr>
                  </a:solidFill>
                  <a:cs typeface="Arial" pitchFamily="34" charset="0"/>
                </a:rPr>
                <a:t> lehetőségei</a:t>
              </a:r>
              <a:endParaRPr lang="ko-KR" altLang="en-US" sz="1200" dirty="0">
                <a:solidFill>
                  <a:schemeClr val="tx1">
                    <a:lumMod val="75000"/>
                    <a:lumOff val="25000"/>
                  </a:schemeClr>
                </a:solidFill>
                <a:cs typeface="Arial" pitchFamily="34" charset="0"/>
              </a:endParaRPr>
            </a:p>
          </p:txBody>
        </p:sp>
        <p:sp>
          <p:nvSpPr>
            <p:cNvPr id="22" name="TextBox 21"/>
            <p:cNvSpPr txBox="1"/>
            <p:nvPr/>
          </p:nvSpPr>
          <p:spPr>
            <a:xfrm>
              <a:off x="1472557" y="778503"/>
              <a:ext cx="2765965" cy="461665"/>
            </a:xfrm>
            <a:prstGeom prst="rect">
              <a:avLst/>
            </a:prstGeom>
            <a:noFill/>
          </p:spPr>
          <p:txBody>
            <a:bodyPr wrap="square" rtlCol="0" anchor="ctr">
              <a:spAutoFit/>
            </a:bodyPr>
            <a:lstStyle/>
            <a:p>
              <a:pPr algn="ctr"/>
              <a:r>
                <a:rPr lang="hu-HU" altLang="ko-KR" sz="1200" b="1" dirty="0">
                  <a:solidFill>
                    <a:schemeClr val="tx1">
                      <a:lumMod val="75000"/>
                      <a:lumOff val="25000"/>
                    </a:schemeClr>
                  </a:solidFill>
                  <a:cs typeface="Arial" pitchFamily="34" charset="0"/>
                </a:rPr>
                <a:t>Következmények felmérése</a:t>
              </a:r>
              <a:endParaRPr lang="ko-KR" altLang="en-US" sz="1200" b="1" dirty="0">
                <a:solidFill>
                  <a:schemeClr val="tx1">
                    <a:lumMod val="75000"/>
                    <a:lumOff val="25000"/>
                  </a:schemeClr>
                </a:solidFill>
                <a:cs typeface="Arial" pitchFamily="34" charset="0"/>
              </a:endParaRPr>
            </a:p>
          </p:txBody>
        </p:sp>
      </p:grpSp>
      <p:grpSp>
        <p:nvGrpSpPr>
          <p:cNvPr id="23" name="Group 22"/>
          <p:cNvGrpSpPr/>
          <p:nvPr/>
        </p:nvGrpSpPr>
        <p:grpSpPr>
          <a:xfrm>
            <a:off x="248875" y="3548775"/>
            <a:ext cx="2129828" cy="1463100"/>
            <a:chOff x="1168857" y="751448"/>
            <a:chExt cx="3069666" cy="1463100"/>
          </a:xfrm>
        </p:grpSpPr>
        <p:sp>
          <p:nvSpPr>
            <p:cNvPr id="24" name="TextBox 23"/>
            <p:cNvSpPr txBox="1"/>
            <p:nvPr/>
          </p:nvSpPr>
          <p:spPr>
            <a:xfrm>
              <a:off x="1168857" y="1383551"/>
              <a:ext cx="3069666" cy="830997"/>
            </a:xfrm>
            <a:prstGeom prst="rect">
              <a:avLst/>
            </a:prstGeom>
            <a:noFill/>
          </p:spPr>
          <p:txBody>
            <a:bodyPr wrap="square" rtlCol="0" anchor="ctr">
              <a:spAutoFit/>
            </a:bodyPr>
            <a:lstStyle/>
            <a:p>
              <a:pPr algn="ctr"/>
              <a:r>
                <a:rPr lang="hu-HU" altLang="ko-KR" sz="1200" dirty="0">
                  <a:solidFill>
                    <a:schemeClr val="tx1">
                      <a:lumMod val="75000"/>
                      <a:lumOff val="25000"/>
                    </a:schemeClr>
                  </a:solidFill>
                  <a:cs typeface="Arial" pitchFamily="34" charset="0"/>
                </a:rPr>
                <a:t>A legkisebb negatív hatással járó a motivációba legjobban beleillő   alternatíva kiválasztása</a:t>
              </a:r>
              <a:endParaRPr lang="ko-KR" altLang="en-US" sz="1200" dirty="0">
                <a:solidFill>
                  <a:schemeClr val="tx1">
                    <a:lumMod val="75000"/>
                    <a:lumOff val="25000"/>
                  </a:schemeClr>
                </a:solidFill>
                <a:cs typeface="Arial" pitchFamily="34" charset="0"/>
              </a:endParaRPr>
            </a:p>
          </p:txBody>
        </p:sp>
        <p:sp>
          <p:nvSpPr>
            <p:cNvPr id="25" name="TextBox 24"/>
            <p:cNvSpPr txBox="1"/>
            <p:nvPr/>
          </p:nvSpPr>
          <p:spPr>
            <a:xfrm>
              <a:off x="1472557" y="751448"/>
              <a:ext cx="2765965" cy="461665"/>
            </a:xfrm>
            <a:prstGeom prst="rect">
              <a:avLst/>
            </a:prstGeom>
            <a:noFill/>
          </p:spPr>
          <p:txBody>
            <a:bodyPr wrap="square" rtlCol="0" anchor="ctr">
              <a:spAutoFit/>
            </a:bodyPr>
            <a:lstStyle/>
            <a:p>
              <a:pPr algn="ctr"/>
              <a:r>
                <a:rPr lang="hu-HU" altLang="ko-KR" sz="1200" b="1" dirty="0">
                  <a:solidFill>
                    <a:schemeClr val="tx1">
                      <a:lumMod val="75000"/>
                      <a:lumOff val="25000"/>
                    </a:schemeClr>
                  </a:solidFill>
                  <a:cs typeface="Arial" pitchFamily="34" charset="0"/>
                </a:rPr>
                <a:t>Alternatívák összehasonlítása</a:t>
              </a:r>
              <a:endParaRPr lang="ko-KR" altLang="en-US" sz="1200" b="1" dirty="0">
                <a:solidFill>
                  <a:schemeClr val="tx1">
                    <a:lumMod val="75000"/>
                    <a:lumOff val="25000"/>
                  </a:schemeClr>
                </a:solidFill>
                <a:cs typeface="Arial" pitchFamily="34" charset="0"/>
              </a:endParaRPr>
            </a:p>
          </p:txBody>
        </p:sp>
      </p:grpSp>
      <p:grpSp>
        <p:nvGrpSpPr>
          <p:cNvPr id="26" name="Group 25"/>
          <p:cNvGrpSpPr/>
          <p:nvPr/>
        </p:nvGrpSpPr>
        <p:grpSpPr>
          <a:xfrm>
            <a:off x="4738469" y="3641107"/>
            <a:ext cx="1919111" cy="1071656"/>
            <a:chOff x="1472558" y="787788"/>
            <a:chExt cx="2765965" cy="1071656"/>
          </a:xfrm>
        </p:grpSpPr>
        <p:sp>
          <p:nvSpPr>
            <p:cNvPr id="27" name="TextBox 26"/>
            <p:cNvSpPr txBox="1"/>
            <p:nvPr/>
          </p:nvSpPr>
          <p:spPr>
            <a:xfrm>
              <a:off x="1472558" y="1213113"/>
              <a:ext cx="2765965" cy="646331"/>
            </a:xfrm>
            <a:prstGeom prst="rect">
              <a:avLst/>
            </a:prstGeom>
            <a:noFill/>
          </p:spPr>
          <p:txBody>
            <a:bodyPr wrap="square" rtlCol="0" anchor="ctr">
              <a:spAutoFit/>
            </a:bodyPr>
            <a:lstStyle/>
            <a:p>
              <a:pPr algn="ctr"/>
              <a:r>
                <a:rPr lang="hu-HU" altLang="ko-KR" sz="1200" dirty="0">
                  <a:solidFill>
                    <a:schemeClr val="tx1">
                      <a:lumMod val="75000"/>
                      <a:lumOff val="25000"/>
                    </a:schemeClr>
                  </a:solidFill>
                  <a:cs typeface="Arial" pitchFamily="34" charset="0"/>
                </a:rPr>
                <a:t>A környezeti hatásokkal járó  felelősségek, vállalhatósága</a:t>
              </a:r>
              <a:r>
                <a:rPr lang="en-US" altLang="ko-KR" sz="1200" dirty="0">
                  <a:solidFill>
                    <a:schemeClr val="tx1">
                      <a:lumMod val="75000"/>
                      <a:lumOff val="25000"/>
                    </a:schemeClr>
                  </a:solidFill>
                  <a:cs typeface="Arial" pitchFamily="34" charset="0"/>
                </a:rPr>
                <a:t>.  </a:t>
              </a:r>
              <a:endParaRPr lang="ko-KR" altLang="en-US" sz="1200" dirty="0">
                <a:solidFill>
                  <a:schemeClr val="tx1">
                    <a:lumMod val="75000"/>
                    <a:lumOff val="25000"/>
                  </a:schemeClr>
                </a:solidFill>
                <a:cs typeface="Arial" pitchFamily="34" charset="0"/>
              </a:endParaRPr>
            </a:p>
          </p:txBody>
        </p:sp>
        <p:sp>
          <p:nvSpPr>
            <p:cNvPr id="28" name="TextBox 27"/>
            <p:cNvSpPr txBox="1"/>
            <p:nvPr/>
          </p:nvSpPr>
          <p:spPr>
            <a:xfrm>
              <a:off x="1472558" y="787788"/>
              <a:ext cx="2765965" cy="276999"/>
            </a:xfrm>
            <a:prstGeom prst="rect">
              <a:avLst/>
            </a:prstGeom>
            <a:noFill/>
          </p:spPr>
          <p:txBody>
            <a:bodyPr wrap="square" rtlCol="0" anchor="ctr">
              <a:spAutoFit/>
            </a:bodyPr>
            <a:lstStyle/>
            <a:p>
              <a:pPr algn="ctr"/>
              <a:r>
                <a:rPr lang="hu-HU" altLang="ko-KR" sz="1200" b="1" dirty="0">
                  <a:solidFill>
                    <a:schemeClr val="tx1">
                      <a:lumMod val="75000"/>
                      <a:lumOff val="25000"/>
                    </a:schemeClr>
                  </a:solidFill>
                  <a:cs typeface="Arial" pitchFamily="34" charset="0"/>
                </a:rPr>
                <a:t>Felelősség felmérése</a:t>
              </a:r>
              <a:endParaRPr lang="ko-KR" altLang="en-US" sz="1200" b="1" dirty="0">
                <a:solidFill>
                  <a:schemeClr val="tx1">
                    <a:lumMod val="75000"/>
                    <a:lumOff val="25000"/>
                  </a:schemeClr>
                </a:solidFill>
                <a:cs typeface="Arial" pitchFamily="34" charset="0"/>
              </a:endParaRPr>
            </a:p>
          </p:txBody>
        </p:sp>
      </p:grpSp>
      <p:grpSp>
        <p:nvGrpSpPr>
          <p:cNvPr id="29" name="Group 28"/>
          <p:cNvGrpSpPr/>
          <p:nvPr/>
        </p:nvGrpSpPr>
        <p:grpSpPr>
          <a:xfrm>
            <a:off x="6765300" y="3456441"/>
            <a:ext cx="2181165" cy="1613873"/>
            <a:chOff x="1464066" y="659114"/>
            <a:chExt cx="3143657" cy="1613873"/>
          </a:xfrm>
        </p:grpSpPr>
        <p:sp>
          <p:nvSpPr>
            <p:cNvPr id="30" name="TextBox 29"/>
            <p:cNvSpPr txBox="1"/>
            <p:nvPr/>
          </p:nvSpPr>
          <p:spPr>
            <a:xfrm>
              <a:off x="1481428" y="1072658"/>
              <a:ext cx="3126295" cy="1200329"/>
            </a:xfrm>
            <a:prstGeom prst="rect">
              <a:avLst/>
            </a:prstGeom>
            <a:noFill/>
          </p:spPr>
          <p:txBody>
            <a:bodyPr wrap="square" rtlCol="0" anchor="ctr">
              <a:spAutoFit/>
            </a:bodyPr>
            <a:lstStyle/>
            <a:p>
              <a:pPr algn="ctr"/>
              <a:r>
                <a:rPr lang="hu-HU" altLang="ko-KR" sz="1200" dirty="0">
                  <a:solidFill>
                    <a:schemeClr val="tx1">
                      <a:lumMod val="75000"/>
                      <a:lumOff val="25000"/>
                    </a:schemeClr>
                  </a:solidFill>
                  <a:cs typeface="Arial" pitchFamily="34" charset="0"/>
                </a:rPr>
                <a:t>Ki nem számítható következmények – téves tájékoztatásból, téves értelmezésből adódó, külső körülmények változásból adódó</a:t>
              </a:r>
              <a:r>
                <a:rPr lang="en-US" altLang="ko-KR" sz="1200" dirty="0">
                  <a:solidFill>
                    <a:schemeClr val="tx1">
                      <a:lumMod val="75000"/>
                      <a:lumOff val="25000"/>
                    </a:schemeClr>
                  </a:solidFill>
                  <a:cs typeface="Arial" pitchFamily="34" charset="0"/>
                </a:rPr>
                <a:t>.  </a:t>
              </a:r>
              <a:endParaRPr lang="ko-KR" altLang="en-US" sz="1200" dirty="0">
                <a:solidFill>
                  <a:schemeClr val="tx1">
                    <a:lumMod val="75000"/>
                    <a:lumOff val="25000"/>
                  </a:schemeClr>
                </a:solidFill>
                <a:cs typeface="Arial" pitchFamily="34" charset="0"/>
              </a:endParaRPr>
            </a:p>
          </p:txBody>
        </p:sp>
        <p:sp>
          <p:nvSpPr>
            <p:cNvPr id="31" name="TextBox 30"/>
            <p:cNvSpPr txBox="1"/>
            <p:nvPr/>
          </p:nvSpPr>
          <p:spPr>
            <a:xfrm>
              <a:off x="1464066" y="659114"/>
              <a:ext cx="2774457" cy="461665"/>
            </a:xfrm>
            <a:prstGeom prst="rect">
              <a:avLst/>
            </a:prstGeom>
            <a:noFill/>
          </p:spPr>
          <p:txBody>
            <a:bodyPr wrap="square" rtlCol="0" anchor="ctr">
              <a:spAutoFit/>
            </a:bodyPr>
            <a:lstStyle/>
            <a:p>
              <a:pPr algn="ctr"/>
              <a:r>
                <a:rPr lang="hu-HU" altLang="ko-KR" sz="1200" b="1" dirty="0">
                  <a:solidFill>
                    <a:schemeClr val="tx1">
                      <a:lumMod val="75000"/>
                      <a:lumOff val="25000"/>
                    </a:schemeClr>
                  </a:solidFill>
                  <a:cs typeface="Arial" pitchFamily="34" charset="0"/>
                </a:rPr>
                <a:t>Előre nem látható következmények</a:t>
              </a:r>
              <a:endParaRPr lang="ko-KR" altLang="en-US" sz="1200" b="1" dirty="0">
                <a:solidFill>
                  <a:schemeClr val="tx1">
                    <a:lumMod val="75000"/>
                    <a:lumOff val="25000"/>
                  </a:schemeClr>
                </a:solidFill>
                <a:cs typeface="Arial" pitchFamily="34" charset="0"/>
              </a:endParaRPr>
            </a:p>
          </p:txBody>
        </p:sp>
      </p:grpSp>
      <p:pic>
        <p:nvPicPr>
          <p:cNvPr id="32" name="Kép 31">
            <a:extLst>
              <a:ext uri="{FF2B5EF4-FFF2-40B4-BE49-F238E27FC236}">
                <a16:creationId xmlns:a16="http://schemas.microsoft.com/office/drawing/2014/main" id="{E0773CA9-C6D4-4FF7-A74B-E9184B0004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3077"/>
          <a:stretch/>
        </p:blipFill>
        <p:spPr>
          <a:xfrm>
            <a:off x="8463078" y="4437345"/>
            <a:ext cx="432048" cy="455942"/>
          </a:xfrm>
          <a:prstGeom prst="rect">
            <a:avLst/>
          </a:prstGeom>
        </p:spPr>
      </p:pic>
      <p:pic>
        <p:nvPicPr>
          <p:cNvPr id="33" name="Picture 2" descr="Menedzseri hogyan tovább - Döntés nélkül nem megy! - AzÜzlet">
            <a:extLst>
              <a:ext uri="{FF2B5EF4-FFF2-40B4-BE49-F238E27FC236}">
                <a16:creationId xmlns:a16="http://schemas.microsoft.com/office/drawing/2014/main" id="{3AFF4544-3A8F-4CC1-A07F-531315AC9FB7}"/>
              </a:ext>
            </a:extLst>
          </p:cNvPr>
          <p:cNvPicPr>
            <a:picLocks noGrp="1" noChangeAspect="1" noChangeArrowheads="1"/>
          </p:cNvPicPr>
          <p:nvPr>
            <p:ph type="pic" idx="1"/>
          </p:nvPr>
        </p:nvPicPr>
        <p:blipFill>
          <a:blip r:embed="rId4">
            <a:extLst>
              <a:ext uri="{28A0092B-C50C-407E-A947-70E740481C1C}">
                <a14:useLocalDpi xmlns:a14="http://schemas.microsoft.com/office/drawing/2010/main" val="0"/>
              </a:ext>
            </a:extLst>
          </a:blip>
          <a:srcRect l="11284" r="11284"/>
          <a:stretch>
            <a:fillRect/>
          </a:stretch>
        </p:blipFill>
        <p:spPr bwMode="auto">
          <a:xfrm>
            <a:off x="988495" y="1497415"/>
            <a:ext cx="2501900" cy="1849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066385"/>
      </p:ext>
    </p:extLst>
  </p:cSld>
  <p:clrMapOvr>
    <a:masterClrMapping/>
  </p:clrMapOvr>
</p:sld>
</file>

<file path=ppt/theme/theme1.xml><?xml version="1.0" encoding="utf-8"?>
<a:theme xmlns:a="http://schemas.openxmlformats.org/drawingml/2006/main" name="Cover and End Slide Master">
  <a:themeElements>
    <a:clrScheme name="ALLPPT-COLOR-A31">
      <a:dk1>
        <a:sysClr val="windowText" lastClr="000000"/>
      </a:dk1>
      <a:lt1>
        <a:sysClr val="window" lastClr="FFFFFF"/>
      </a:lt1>
      <a:dk2>
        <a:srgbClr val="1F497D"/>
      </a:dk2>
      <a:lt2>
        <a:srgbClr val="EEECE1"/>
      </a:lt2>
      <a:accent1>
        <a:srgbClr val="649941"/>
      </a:accent1>
      <a:accent2>
        <a:srgbClr val="A4D144"/>
      </a:accent2>
      <a:accent3>
        <a:srgbClr val="649941"/>
      </a:accent3>
      <a:accent4>
        <a:srgbClr val="A4D144"/>
      </a:accent4>
      <a:accent5>
        <a:srgbClr val="649941"/>
      </a:accent5>
      <a:accent6>
        <a:srgbClr val="A4D144"/>
      </a:accent6>
      <a:hlink>
        <a:srgbClr val="76923C"/>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enntartható turizmus  (1)" id="{032F338A-BDD5-4522-AD21-0D6A9C9D31DD}" vid="{1E3E9A61-C80E-4AEA-BDCA-4FACE19C82AE}"/>
    </a:ext>
  </a:extLst>
</a:theme>
</file>

<file path=ppt/theme/theme2.xml><?xml version="1.0" encoding="utf-8"?>
<a:theme xmlns:a="http://schemas.openxmlformats.org/drawingml/2006/main" name="Contents Slide Master">
  <a:themeElements>
    <a:clrScheme name="ALLPPT-COLOR-A31">
      <a:dk1>
        <a:sysClr val="windowText" lastClr="000000"/>
      </a:dk1>
      <a:lt1>
        <a:sysClr val="window" lastClr="FFFFFF"/>
      </a:lt1>
      <a:dk2>
        <a:srgbClr val="1F497D"/>
      </a:dk2>
      <a:lt2>
        <a:srgbClr val="EEECE1"/>
      </a:lt2>
      <a:accent1>
        <a:srgbClr val="649941"/>
      </a:accent1>
      <a:accent2>
        <a:srgbClr val="A4D144"/>
      </a:accent2>
      <a:accent3>
        <a:srgbClr val="649941"/>
      </a:accent3>
      <a:accent4>
        <a:srgbClr val="A4D144"/>
      </a:accent4>
      <a:accent5>
        <a:srgbClr val="649941"/>
      </a:accent5>
      <a:accent6>
        <a:srgbClr val="A4D144"/>
      </a:accent6>
      <a:hlink>
        <a:srgbClr val="76923C"/>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enntartható turizmus  (1)" id="{032F338A-BDD5-4522-AD21-0D6A9C9D31DD}" vid="{92507BCE-E626-403E-9E5B-A5A105C1AC6D}"/>
    </a:ext>
  </a:extLst>
</a:theme>
</file>

<file path=ppt/theme/theme3.xml><?xml version="1.0" encoding="utf-8"?>
<a:theme xmlns:a="http://schemas.openxmlformats.org/drawingml/2006/main" name="Section Break Slide Master">
  <a:themeElements>
    <a:clrScheme name="ALLPPT-COLOR-A31">
      <a:dk1>
        <a:sysClr val="windowText" lastClr="000000"/>
      </a:dk1>
      <a:lt1>
        <a:sysClr val="window" lastClr="FFFFFF"/>
      </a:lt1>
      <a:dk2>
        <a:srgbClr val="1F497D"/>
      </a:dk2>
      <a:lt2>
        <a:srgbClr val="EEECE1"/>
      </a:lt2>
      <a:accent1>
        <a:srgbClr val="649941"/>
      </a:accent1>
      <a:accent2>
        <a:srgbClr val="A4D144"/>
      </a:accent2>
      <a:accent3>
        <a:srgbClr val="649941"/>
      </a:accent3>
      <a:accent4>
        <a:srgbClr val="A4D144"/>
      </a:accent4>
      <a:accent5>
        <a:srgbClr val="649941"/>
      </a:accent5>
      <a:accent6>
        <a:srgbClr val="A4D144"/>
      </a:accent6>
      <a:hlink>
        <a:srgbClr val="76923C"/>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enntartható turizmus  (1)" id="{032F338A-BDD5-4522-AD21-0D6A9C9D31DD}" vid="{E0A59EDC-0F51-4106-8B0B-6CC9FBF0A61B}"/>
    </a:ext>
  </a:extLst>
</a:theme>
</file>

<file path=ppt/theme/theme4.xml><?xml version="1.0" encoding="utf-8"?>
<a:theme xmlns:a="http://schemas.openxmlformats.org/drawingml/2006/main" name="1_Cover and End Slide Master">
  <a:themeElements>
    <a:clrScheme name="ALLPPT-COLOR-A31">
      <a:dk1>
        <a:sysClr val="windowText" lastClr="000000"/>
      </a:dk1>
      <a:lt1>
        <a:sysClr val="window" lastClr="FFFFFF"/>
      </a:lt1>
      <a:dk2>
        <a:srgbClr val="1F497D"/>
      </a:dk2>
      <a:lt2>
        <a:srgbClr val="EEECE1"/>
      </a:lt2>
      <a:accent1>
        <a:srgbClr val="649941"/>
      </a:accent1>
      <a:accent2>
        <a:srgbClr val="A4D144"/>
      </a:accent2>
      <a:accent3>
        <a:srgbClr val="649941"/>
      </a:accent3>
      <a:accent4>
        <a:srgbClr val="A4D144"/>
      </a:accent4>
      <a:accent5>
        <a:srgbClr val="649941"/>
      </a:accent5>
      <a:accent6>
        <a:srgbClr val="A4D144"/>
      </a:accent6>
      <a:hlink>
        <a:srgbClr val="76923C"/>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enntartható turizmus  (1)" id="{032F338A-BDD5-4522-AD21-0D6A9C9D31DD}" vid="{1E3E9A61-C80E-4AEA-BDCA-4FACE19C82AE}"/>
    </a:ext>
  </a:extLst>
</a:theme>
</file>

<file path=ppt/theme/theme5.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EB6529532E12541A66AA8D5596F9D6F" ma:contentTypeVersion="13" ma:contentTypeDescription="Új dokumentum létrehozása." ma:contentTypeScope="" ma:versionID="c23bfd4ab80462c9dfd759921dcf26e6">
  <xsd:schema xmlns:xsd="http://www.w3.org/2001/XMLSchema" xmlns:xs="http://www.w3.org/2001/XMLSchema" xmlns:p="http://schemas.microsoft.com/office/2006/metadata/properties" xmlns:ns3="e497d766-9098-4312-9063-c7203b20471a" xmlns:ns4="6ad025bc-9453-4e28-b64e-60578e9b89e7" targetNamespace="http://schemas.microsoft.com/office/2006/metadata/properties" ma:root="true" ma:fieldsID="01a4622fc9b5fc2aea83d744953b9b87" ns3:_="" ns4:_="">
    <xsd:import namespace="e497d766-9098-4312-9063-c7203b20471a"/>
    <xsd:import namespace="6ad025bc-9453-4e28-b64e-60578e9b89e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7d766-9098-4312-9063-c7203b204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d025bc-9453-4e28-b64e-60578e9b89e7" elementFormDefault="qualified">
    <xsd:import namespace="http://schemas.microsoft.com/office/2006/documentManagement/types"/>
    <xsd:import namespace="http://schemas.microsoft.com/office/infopath/2007/PartnerControls"/>
    <xsd:element name="SharedWithUsers" ma:index="14" nillable="true" ma:displayName="Résztvevők"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Megosztva részletekkel" ma:internalName="SharedWithDetails" ma:readOnly="true">
      <xsd:simpleType>
        <xsd:restriction base="dms:Note">
          <xsd:maxLength value="255"/>
        </xsd:restriction>
      </xsd:simpleType>
    </xsd:element>
    <xsd:element name="SharingHintHash" ma:index="16" nillable="true" ma:displayName="Megosztási tipp kivonat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B63C8F-7465-4888-847D-A1586F7399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7d766-9098-4312-9063-c7203b20471a"/>
    <ds:schemaRef ds:uri="6ad025bc-9453-4e28-b64e-60578e9b89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4238E1A-69D5-4184-A3CB-A17BF6FAD80A}">
  <ds:schemaRefs>
    <ds:schemaRef ds:uri="http://purl.org/dc/dcmitype/"/>
    <ds:schemaRef ds:uri="e497d766-9098-4312-9063-c7203b20471a"/>
    <ds:schemaRef ds:uri="http://purl.org/dc/terms/"/>
    <ds:schemaRef ds:uri="http://schemas.openxmlformats.org/package/2006/metadata/core-properties"/>
    <ds:schemaRef ds:uri="6ad025bc-9453-4e28-b64e-60578e9b89e7"/>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0939A596-D1A6-4DAB-B980-ABD5763091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1919</TotalTime>
  <Words>2078</Words>
  <Application>Microsoft Office PowerPoint</Application>
  <PresentationFormat>Diavetítés a képernyőre (16:9 oldalarány)</PresentationFormat>
  <Paragraphs>244</Paragraphs>
  <Slides>13</Slides>
  <Notes>12</Notes>
  <HiddenSlides>0</HiddenSlides>
  <MMClips>0</MMClips>
  <ScaleCrop>false</ScaleCrop>
  <HeadingPairs>
    <vt:vector size="6" baseType="variant">
      <vt:variant>
        <vt:lpstr>Használt betűtípusok</vt:lpstr>
      </vt:variant>
      <vt:variant>
        <vt:i4>3</vt:i4>
      </vt:variant>
      <vt:variant>
        <vt:lpstr>Téma</vt:lpstr>
      </vt:variant>
      <vt:variant>
        <vt:i4>4</vt:i4>
      </vt:variant>
      <vt:variant>
        <vt:lpstr>Diacímek</vt:lpstr>
      </vt:variant>
      <vt:variant>
        <vt:i4>13</vt:i4>
      </vt:variant>
    </vt:vector>
  </HeadingPairs>
  <TitlesOfParts>
    <vt:vector size="20" baseType="lpstr">
      <vt:lpstr>Arial</vt:lpstr>
      <vt:lpstr>Calibri</vt:lpstr>
      <vt:lpstr>Wingdings</vt:lpstr>
      <vt:lpstr>Cover and End Slide Master</vt:lpstr>
      <vt:lpstr>Contents Slide Master</vt:lpstr>
      <vt:lpstr>Section Break Slide Master</vt:lpstr>
      <vt:lpstr>1_Cover and End Slide Master</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Garán Éva</dc:creator>
  <cp:lastModifiedBy>Garán Éva</cp:lastModifiedBy>
  <cp:revision>104</cp:revision>
  <dcterms:created xsi:type="dcterms:W3CDTF">2020-11-08T18:43:05Z</dcterms:created>
  <dcterms:modified xsi:type="dcterms:W3CDTF">2020-11-27T09:41:08Z</dcterms:modified>
</cp:coreProperties>
</file>